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316" r:id="rId3"/>
    <p:sldId id="305" r:id="rId4"/>
    <p:sldId id="276" r:id="rId5"/>
    <p:sldId id="264" r:id="rId6"/>
    <p:sldId id="288" r:id="rId7"/>
    <p:sldId id="292" r:id="rId8"/>
    <p:sldId id="322" r:id="rId9"/>
    <p:sldId id="323" r:id="rId10"/>
    <p:sldId id="324" r:id="rId11"/>
    <p:sldId id="325" r:id="rId12"/>
    <p:sldId id="297" r:id="rId13"/>
    <p:sldId id="326" r:id="rId14"/>
    <p:sldId id="327" r:id="rId15"/>
    <p:sldId id="328" r:id="rId16"/>
    <p:sldId id="301" r:id="rId17"/>
    <p:sldId id="303" r:id="rId18"/>
    <p:sldId id="275" r:id="rId19"/>
    <p:sldId id="277" r:id="rId20"/>
    <p:sldId id="282" r:id="rId21"/>
    <p:sldId id="278" r:id="rId22"/>
    <p:sldId id="279" r:id="rId23"/>
    <p:sldId id="280" r:id="rId24"/>
    <p:sldId id="281" r:id="rId25"/>
    <p:sldId id="283" r:id="rId26"/>
    <p:sldId id="274" r:id="rId27"/>
    <p:sldId id="263" r:id="rId28"/>
    <p:sldId id="257" r:id="rId29"/>
    <p:sldId id="258" r:id="rId30"/>
    <p:sldId id="259" r:id="rId31"/>
    <p:sldId id="261" r:id="rId32"/>
    <p:sldId id="262" r:id="rId33"/>
    <p:sldId id="284" r:id="rId34"/>
    <p:sldId id="285" r:id="rId35"/>
    <p:sldId id="308" r:id="rId36"/>
    <p:sldId id="312" r:id="rId37"/>
    <p:sldId id="309" r:id="rId38"/>
    <p:sldId id="314" r:id="rId39"/>
    <p:sldId id="313" r:id="rId40"/>
    <p:sldId id="311" r:id="rId41"/>
    <p:sldId id="310" r:id="rId42"/>
    <p:sldId id="286" r:id="rId43"/>
    <p:sldId id="287" r:id="rId44"/>
    <p:sldId id="315" r:id="rId45"/>
    <p:sldId id="317" r:id="rId46"/>
    <p:sldId id="318" r:id="rId47"/>
    <p:sldId id="320" r:id="rId48"/>
    <p:sldId id="32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7" autoAdjust="0"/>
    <p:restoredTop sz="94660"/>
  </p:normalViewPr>
  <p:slideViewPr>
    <p:cSldViewPr>
      <p:cViewPr varScale="1">
        <p:scale>
          <a:sx n="82" d="100"/>
          <a:sy n="82" d="100"/>
        </p:scale>
        <p:origin x="-96" y="-462"/>
      </p:cViewPr>
      <p:guideLst>
        <p:guide orient="horz" pos="2160"/>
        <p:guide pos="2880"/>
      </p:guideLst>
    </p:cSldViewPr>
  </p:slideViewPr>
  <p:notesTextViewPr>
    <p:cViewPr>
      <p:scale>
        <a:sx n="1" d="1"/>
        <a:sy n="1" d="1"/>
      </p:scale>
      <p:origin x="0" y="0"/>
    </p:cViewPr>
  </p:notesTextViewPr>
  <p:sorterViewPr>
    <p:cViewPr>
      <p:scale>
        <a:sx n="66" d="100"/>
        <a:sy n="66" d="100"/>
      </p:scale>
      <p:origin x="0" y="-3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DC3A9-C814-4717-96D6-CAFC55079178}" type="doc">
      <dgm:prSet loTypeId="urn:microsoft.com/office/officeart/2009/layout/CircleArrowProcess" loCatId="cycle" qsTypeId="urn:microsoft.com/office/officeart/2005/8/quickstyle/simple1" qsCatId="simple" csTypeId="urn:microsoft.com/office/officeart/2005/8/colors/accent1_3" csCatId="accent1" phldr="1"/>
      <dgm:spPr/>
    </dgm:pt>
    <dgm:pt modelId="{633C3C7E-C0C2-4075-970A-668C0ED7B70B}">
      <dgm:prSet phldrT="[Text]"/>
      <dgm:spPr/>
      <dgm:t>
        <a:bodyPr/>
        <a:lstStyle/>
        <a:p>
          <a:r>
            <a:rPr lang="en-US" b="1" dirty="0" smtClean="0"/>
            <a:t>Survey</a:t>
          </a:r>
          <a:endParaRPr lang="en-US" b="1" dirty="0"/>
        </a:p>
      </dgm:t>
    </dgm:pt>
    <dgm:pt modelId="{A81DDAC7-6D36-4C1B-A8FA-3649318669DB}" type="parTrans" cxnId="{2A9DF9FB-22A7-40A5-AA82-04ACC5BC41E8}">
      <dgm:prSet/>
      <dgm:spPr/>
      <dgm:t>
        <a:bodyPr/>
        <a:lstStyle/>
        <a:p>
          <a:endParaRPr lang="en-US"/>
        </a:p>
      </dgm:t>
    </dgm:pt>
    <dgm:pt modelId="{A5B0F509-DA6D-4EF4-8F66-069F81329B7C}" type="sibTrans" cxnId="{2A9DF9FB-22A7-40A5-AA82-04ACC5BC41E8}">
      <dgm:prSet/>
      <dgm:spPr/>
      <dgm:t>
        <a:bodyPr/>
        <a:lstStyle/>
        <a:p>
          <a:endParaRPr lang="en-US"/>
        </a:p>
      </dgm:t>
    </dgm:pt>
    <dgm:pt modelId="{7F8BA2D1-C64F-4169-9B59-4151979FB550}">
      <dgm:prSet phldrT="[Text]"/>
      <dgm:spPr/>
      <dgm:t>
        <a:bodyPr/>
        <a:lstStyle/>
        <a:p>
          <a:r>
            <a:rPr lang="en-US" b="1" dirty="0" smtClean="0"/>
            <a:t>Question</a:t>
          </a:r>
          <a:endParaRPr lang="en-US" b="1" dirty="0"/>
        </a:p>
      </dgm:t>
    </dgm:pt>
    <dgm:pt modelId="{85A12996-ADD0-4D90-9997-058163109A3E}" type="parTrans" cxnId="{3A1FC5D4-1EED-4560-AE81-2FCE0C0AD8BA}">
      <dgm:prSet/>
      <dgm:spPr/>
      <dgm:t>
        <a:bodyPr/>
        <a:lstStyle/>
        <a:p>
          <a:endParaRPr lang="en-US"/>
        </a:p>
      </dgm:t>
    </dgm:pt>
    <dgm:pt modelId="{DA2ADD29-7131-43BA-8D95-372F2CAE69E8}" type="sibTrans" cxnId="{3A1FC5D4-1EED-4560-AE81-2FCE0C0AD8BA}">
      <dgm:prSet/>
      <dgm:spPr/>
      <dgm:t>
        <a:bodyPr/>
        <a:lstStyle/>
        <a:p>
          <a:endParaRPr lang="en-US"/>
        </a:p>
      </dgm:t>
    </dgm:pt>
    <dgm:pt modelId="{A2200B47-18B0-403E-810E-C0B1A1A19423}">
      <dgm:prSet phldrT="[Text]"/>
      <dgm:spPr/>
      <dgm:t>
        <a:bodyPr/>
        <a:lstStyle/>
        <a:p>
          <a:r>
            <a:rPr lang="en-US" b="1" smtClean="0"/>
            <a:t>Read</a:t>
          </a:r>
          <a:endParaRPr lang="en-US" b="1" dirty="0"/>
        </a:p>
      </dgm:t>
    </dgm:pt>
    <dgm:pt modelId="{E29F4609-B03C-4D1C-9730-47E18254BA03}" type="parTrans" cxnId="{0260A8B7-3829-4DCE-B21A-82832DCF794D}">
      <dgm:prSet/>
      <dgm:spPr/>
      <dgm:t>
        <a:bodyPr/>
        <a:lstStyle/>
        <a:p>
          <a:endParaRPr lang="en-US"/>
        </a:p>
      </dgm:t>
    </dgm:pt>
    <dgm:pt modelId="{785188AD-3443-443A-9E8F-D9ACCB0FD327}" type="sibTrans" cxnId="{0260A8B7-3829-4DCE-B21A-82832DCF794D}">
      <dgm:prSet/>
      <dgm:spPr/>
      <dgm:t>
        <a:bodyPr/>
        <a:lstStyle/>
        <a:p>
          <a:endParaRPr lang="en-US"/>
        </a:p>
      </dgm:t>
    </dgm:pt>
    <dgm:pt modelId="{B6C94BFB-07BE-49A7-91A0-BD72968822B0}">
      <dgm:prSet phldrT="[Text]"/>
      <dgm:spPr/>
      <dgm:t>
        <a:bodyPr/>
        <a:lstStyle/>
        <a:p>
          <a:r>
            <a:rPr lang="en-US" b="1" smtClean="0"/>
            <a:t>Recite</a:t>
          </a:r>
          <a:endParaRPr lang="en-US" b="1" dirty="0"/>
        </a:p>
      </dgm:t>
    </dgm:pt>
    <dgm:pt modelId="{C6A169F6-814D-4E3C-B8DA-D4FCC67584D6}" type="parTrans" cxnId="{A50CEAB7-D886-4DEA-8022-A1F196D51F5D}">
      <dgm:prSet/>
      <dgm:spPr/>
      <dgm:t>
        <a:bodyPr/>
        <a:lstStyle/>
        <a:p>
          <a:endParaRPr lang="en-US"/>
        </a:p>
      </dgm:t>
    </dgm:pt>
    <dgm:pt modelId="{1C5C2AAD-FA48-44F5-8DC6-886194F2D8D7}" type="sibTrans" cxnId="{A50CEAB7-D886-4DEA-8022-A1F196D51F5D}">
      <dgm:prSet/>
      <dgm:spPr/>
      <dgm:t>
        <a:bodyPr/>
        <a:lstStyle/>
        <a:p>
          <a:endParaRPr lang="en-US"/>
        </a:p>
      </dgm:t>
    </dgm:pt>
    <dgm:pt modelId="{02B20B78-A5AD-417E-B6C6-511CAC89484A}">
      <dgm:prSet phldrT="[Text]"/>
      <dgm:spPr/>
      <dgm:t>
        <a:bodyPr/>
        <a:lstStyle/>
        <a:p>
          <a:r>
            <a:rPr lang="en-US" b="1" smtClean="0"/>
            <a:t>Review</a:t>
          </a:r>
          <a:endParaRPr lang="en-US" b="1" dirty="0"/>
        </a:p>
      </dgm:t>
    </dgm:pt>
    <dgm:pt modelId="{2CFAFE82-59E2-4D44-8E64-233D8CFF1FF9}" type="parTrans" cxnId="{B25D1C30-EA95-4E1F-861E-A99B28DF19F6}">
      <dgm:prSet/>
      <dgm:spPr/>
      <dgm:t>
        <a:bodyPr/>
        <a:lstStyle/>
        <a:p>
          <a:endParaRPr lang="en-US"/>
        </a:p>
      </dgm:t>
    </dgm:pt>
    <dgm:pt modelId="{D159E5A4-C6EC-42F2-ADE9-DBE49A4006DD}" type="sibTrans" cxnId="{B25D1C30-EA95-4E1F-861E-A99B28DF19F6}">
      <dgm:prSet/>
      <dgm:spPr/>
      <dgm:t>
        <a:bodyPr/>
        <a:lstStyle/>
        <a:p>
          <a:endParaRPr lang="en-US"/>
        </a:p>
      </dgm:t>
    </dgm:pt>
    <dgm:pt modelId="{AF07FCBB-6CF7-4766-8056-784D550695FC}" type="pres">
      <dgm:prSet presAssocID="{96ADC3A9-C814-4717-96D6-CAFC55079178}" presName="Name0" presStyleCnt="0">
        <dgm:presLayoutVars>
          <dgm:chMax val="7"/>
          <dgm:chPref val="7"/>
          <dgm:dir/>
          <dgm:animLvl val="lvl"/>
        </dgm:presLayoutVars>
      </dgm:prSet>
      <dgm:spPr/>
    </dgm:pt>
    <dgm:pt modelId="{C8221AEE-721E-46A1-BCEB-994507D9A623}" type="pres">
      <dgm:prSet presAssocID="{633C3C7E-C0C2-4075-970A-668C0ED7B70B}" presName="Accent1" presStyleCnt="0"/>
      <dgm:spPr/>
    </dgm:pt>
    <dgm:pt modelId="{520BEDE3-123D-45E0-8F0A-78889FD4257C}" type="pres">
      <dgm:prSet presAssocID="{633C3C7E-C0C2-4075-970A-668C0ED7B70B}" presName="Accent" presStyleLbl="node1" presStyleIdx="0" presStyleCnt="5"/>
      <dgm:spPr/>
    </dgm:pt>
    <dgm:pt modelId="{F24A4E0C-27F4-45D1-9F64-9A52CE70B3E4}" type="pres">
      <dgm:prSet presAssocID="{633C3C7E-C0C2-4075-970A-668C0ED7B70B}" presName="Parent1" presStyleLbl="revTx" presStyleIdx="0" presStyleCnt="5">
        <dgm:presLayoutVars>
          <dgm:chMax val="1"/>
          <dgm:chPref val="1"/>
          <dgm:bulletEnabled val="1"/>
        </dgm:presLayoutVars>
      </dgm:prSet>
      <dgm:spPr/>
      <dgm:t>
        <a:bodyPr/>
        <a:lstStyle/>
        <a:p>
          <a:endParaRPr lang="en-US"/>
        </a:p>
      </dgm:t>
    </dgm:pt>
    <dgm:pt modelId="{FBE33375-A9E4-4AD7-A0E7-34FC50394F17}" type="pres">
      <dgm:prSet presAssocID="{7F8BA2D1-C64F-4169-9B59-4151979FB550}" presName="Accent2" presStyleCnt="0"/>
      <dgm:spPr/>
    </dgm:pt>
    <dgm:pt modelId="{C321130C-A4F5-410F-921A-91CC1B4A4981}" type="pres">
      <dgm:prSet presAssocID="{7F8BA2D1-C64F-4169-9B59-4151979FB550}" presName="Accent" presStyleLbl="node1" presStyleIdx="1" presStyleCnt="5"/>
      <dgm:spPr/>
    </dgm:pt>
    <dgm:pt modelId="{90DB998D-745A-4176-B2C8-EB6E2E4EB6CA}" type="pres">
      <dgm:prSet presAssocID="{7F8BA2D1-C64F-4169-9B59-4151979FB550}" presName="Parent2" presStyleLbl="revTx" presStyleIdx="1" presStyleCnt="5">
        <dgm:presLayoutVars>
          <dgm:chMax val="1"/>
          <dgm:chPref val="1"/>
          <dgm:bulletEnabled val="1"/>
        </dgm:presLayoutVars>
      </dgm:prSet>
      <dgm:spPr/>
      <dgm:t>
        <a:bodyPr/>
        <a:lstStyle/>
        <a:p>
          <a:endParaRPr lang="en-US"/>
        </a:p>
      </dgm:t>
    </dgm:pt>
    <dgm:pt modelId="{FD89C2B3-4649-40EC-B6D0-84D5A0E0242A}" type="pres">
      <dgm:prSet presAssocID="{A2200B47-18B0-403E-810E-C0B1A1A19423}" presName="Accent3" presStyleCnt="0"/>
      <dgm:spPr/>
    </dgm:pt>
    <dgm:pt modelId="{184E2F16-E827-4CEC-9AC5-452DCA867522}" type="pres">
      <dgm:prSet presAssocID="{A2200B47-18B0-403E-810E-C0B1A1A19423}" presName="Accent" presStyleLbl="node1" presStyleIdx="2" presStyleCnt="5"/>
      <dgm:spPr/>
    </dgm:pt>
    <dgm:pt modelId="{AC6CB36F-897E-4149-853B-BFE696B65994}" type="pres">
      <dgm:prSet presAssocID="{A2200B47-18B0-403E-810E-C0B1A1A19423}" presName="Parent3" presStyleLbl="revTx" presStyleIdx="2" presStyleCnt="5">
        <dgm:presLayoutVars>
          <dgm:chMax val="1"/>
          <dgm:chPref val="1"/>
          <dgm:bulletEnabled val="1"/>
        </dgm:presLayoutVars>
      </dgm:prSet>
      <dgm:spPr/>
      <dgm:t>
        <a:bodyPr/>
        <a:lstStyle/>
        <a:p>
          <a:endParaRPr lang="en-US"/>
        </a:p>
      </dgm:t>
    </dgm:pt>
    <dgm:pt modelId="{DC6BDE6B-C7B4-448D-82A0-3B38BE8C1DB6}" type="pres">
      <dgm:prSet presAssocID="{B6C94BFB-07BE-49A7-91A0-BD72968822B0}" presName="Accent4" presStyleCnt="0"/>
      <dgm:spPr/>
    </dgm:pt>
    <dgm:pt modelId="{71DB9010-4FE4-4EB0-9BC1-D5363752825E}" type="pres">
      <dgm:prSet presAssocID="{B6C94BFB-07BE-49A7-91A0-BD72968822B0}" presName="Accent" presStyleLbl="node1" presStyleIdx="3" presStyleCnt="5"/>
      <dgm:spPr/>
    </dgm:pt>
    <dgm:pt modelId="{8E266A67-2A0F-4767-885F-D0126C066767}" type="pres">
      <dgm:prSet presAssocID="{B6C94BFB-07BE-49A7-91A0-BD72968822B0}" presName="Parent4" presStyleLbl="revTx" presStyleIdx="3" presStyleCnt="5">
        <dgm:presLayoutVars>
          <dgm:chMax val="1"/>
          <dgm:chPref val="1"/>
          <dgm:bulletEnabled val="1"/>
        </dgm:presLayoutVars>
      </dgm:prSet>
      <dgm:spPr/>
      <dgm:t>
        <a:bodyPr/>
        <a:lstStyle/>
        <a:p>
          <a:endParaRPr lang="en-US"/>
        </a:p>
      </dgm:t>
    </dgm:pt>
    <dgm:pt modelId="{761A21DF-B5E2-42AE-B331-EA69EAE10AA6}" type="pres">
      <dgm:prSet presAssocID="{02B20B78-A5AD-417E-B6C6-511CAC89484A}" presName="Accent5" presStyleCnt="0"/>
      <dgm:spPr/>
    </dgm:pt>
    <dgm:pt modelId="{4B0C79D2-37E4-46E3-B9B7-92E12861B5DD}" type="pres">
      <dgm:prSet presAssocID="{02B20B78-A5AD-417E-B6C6-511CAC89484A}" presName="Accent" presStyleLbl="node1" presStyleIdx="4" presStyleCnt="5"/>
      <dgm:spPr/>
    </dgm:pt>
    <dgm:pt modelId="{F67A3CA6-5E85-480F-8611-8ECF6F4C11F6}" type="pres">
      <dgm:prSet presAssocID="{02B20B78-A5AD-417E-B6C6-511CAC89484A}" presName="Parent5" presStyleLbl="revTx" presStyleIdx="4" presStyleCnt="5">
        <dgm:presLayoutVars>
          <dgm:chMax val="1"/>
          <dgm:chPref val="1"/>
          <dgm:bulletEnabled val="1"/>
        </dgm:presLayoutVars>
      </dgm:prSet>
      <dgm:spPr/>
      <dgm:t>
        <a:bodyPr/>
        <a:lstStyle/>
        <a:p>
          <a:endParaRPr lang="en-US"/>
        </a:p>
      </dgm:t>
    </dgm:pt>
  </dgm:ptLst>
  <dgm:cxnLst>
    <dgm:cxn modelId="{0260A8B7-3829-4DCE-B21A-82832DCF794D}" srcId="{96ADC3A9-C814-4717-96D6-CAFC55079178}" destId="{A2200B47-18B0-403E-810E-C0B1A1A19423}" srcOrd="2" destOrd="0" parTransId="{E29F4609-B03C-4D1C-9730-47E18254BA03}" sibTransId="{785188AD-3443-443A-9E8F-D9ACCB0FD327}"/>
    <dgm:cxn modelId="{2A9DF9FB-22A7-40A5-AA82-04ACC5BC41E8}" srcId="{96ADC3A9-C814-4717-96D6-CAFC55079178}" destId="{633C3C7E-C0C2-4075-970A-668C0ED7B70B}" srcOrd="0" destOrd="0" parTransId="{A81DDAC7-6D36-4C1B-A8FA-3649318669DB}" sibTransId="{A5B0F509-DA6D-4EF4-8F66-069F81329B7C}"/>
    <dgm:cxn modelId="{FA2FCB72-B438-416B-B5E0-E8A14800FDFE}" type="presOf" srcId="{02B20B78-A5AD-417E-B6C6-511CAC89484A}" destId="{F67A3CA6-5E85-480F-8611-8ECF6F4C11F6}" srcOrd="0" destOrd="0" presId="urn:microsoft.com/office/officeart/2009/layout/CircleArrowProcess"/>
    <dgm:cxn modelId="{4CA68835-86A8-4BC5-A25E-C65CE55AA01D}" type="presOf" srcId="{633C3C7E-C0C2-4075-970A-668C0ED7B70B}" destId="{F24A4E0C-27F4-45D1-9F64-9A52CE70B3E4}" srcOrd="0" destOrd="0" presId="urn:microsoft.com/office/officeart/2009/layout/CircleArrowProcess"/>
    <dgm:cxn modelId="{B25D1C30-EA95-4E1F-861E-A99B28DF19F6}" srcId="{96ADC3A9-C814-4717-96D6-CAFC55079178}" destId="{02B20B78-A5AD-417E-B6C6-511CAC89484A}" srcOrd="4" destOrd="0" parTransId="{2CFAFE82-59E2-4D44-8E64-233D8CFF1FF9}" sibTransId="{D159E5A4-C6EC-42F2-ADE9-DBE49A4006DD}"/>
    <dgm:cxn modelId="{CBDD9A77-ED4C-483C-BCA1-B8E76324B63D}" type="presOf" srcId="{A2200B47-18B0-403E-810E-C0B1A1A19423}" destId="{AC6CB36F-897E-4149-853B-BFE696B65994}" srcOrd="0" destOrd="0" presId="urn:microsoft.com/office/officeart/2009/layout/CircleArrowProcess"/>
    <dgm:cxn modelId="{71A01213-D923-4EFB-9C7B-93FB7E0A6E61}" type="presOf" srcId="{B6C94BFB-07BE-49A7-91A0-BD72968822B0}" destId="{8E266A67-2A0F-4767-885F-D0126C066767}" srcOrd="0" destOrd="0" presId="urn:microsoft.com/office/officeart/2009/layout/CircleArrowProcess"/>
    <dgm:cxn modelId="{6719E12D-DADB-44B4-883C-5316507B73CF}" type="presOf" srcId="{96ADC3A9-C814-4717-96D6-CAFC55079178}" destId="{AF07FCBB-6CF7-4766-8056-784D550695FC}" srcOrd="0" destOrd="0" presId="urn:microsoft.com/office/officeart/2009/layout/CircleArrowProcess"/>
    <dgm:cxn modelId="{A50CEAB7-D886-4DEA-8022-A1F196D51F5D}" srcId="{96ADC3A9-C814-4717-96D6-CAFC55079178}" destId="{B6C94BFB-07BE-49A7-91A0-BD72968822B0}" srcOrd="3" destOrd="0" parTransId="{C6A169F6-814D-4E3C-B8DA-D4FCC67584D6}" sibTransId="{1C5C2AAD-FA48-44F5-8DC6-886194F2D8D7}"/>
    <dgm:cxn modelId="{3A1FC5D4-1EED-4560-AE81-2FCE0C0AD8BA}" srcId="{96ADC3A9-C814-4717-96D6-CAFC55079178}" destId="{7F8BA2D1-C64F-4169-9B59-4151979FB550}" srcOrd="1" destOrd="0" parTransId="{85A12996-ADD0-4D90-9997-058163109A3E}" sibTransId="{DA2ADD29-7131-43BA-8D95-372F2CAE69E8}"/>
    <dgm:cxn modelId="{01D8A572-BFD2-4FB9-80A3-6342E8A30578}" type="presOf" srcId="{7F8BA2D1-C64F-4169-9B59-4151979FB550}" destId="{90DB998D-745A-4176-B2C8-EB6E2E4EB6CA}" srcOrd="0" destOrd="0" presId="urn:microsoft.com/office/officeart/2009/layout/CircleArrowProcess"/>
    <dgm:cxn modelId="{E964C980-C7B1-4016-B669-ECAA700A0984}" type="presParOf" srcId="{AF07FCBB-6CF7-4766-8056-784D550695FC}" destId="{C8221AEE-721E-46A1-BCEB-994507D9A623}" srcOrd="0" destOrd="0" presId="urn:microsoft.com/office/officeart/2009/layout/CircleArrowProcess"/>
    <dgm:cxn modelId="{82E068B8-5AB6-4719-B84F-BA7372F99FAC}" type="presParOf" srcId="{C8221AEE-721E-46A1-BCEB-994507D9A623}" destId="{520BEDE3-123D-45E0-8F0A-78889FD4257C}" srcOrd="0" destOrd="0" presId="urn:microsoft.com/office/officeart/2009/layout/CircleArrowProcess"/>
    <dgm:cxn modelId="{06102596-0071-49C2-8430-C80AF66B1A72}" type="presParOf" srcId="{AF07FCBB-6CF7-4766-8056-784D550695FC}" destId="{F24A4E0C-27F4-45D1-9F64-9A52CE70B3E4}" srcOrd="1" destOrd="0" presId="urn:microsoft.com/office/officeart/2009/layout/CircleArrowProcess"/>
    <dgm:cxn modelId="{D51DBEB8-5998-44D2-915F-BB10ED4B49E5}" type="presParOf" srcId="{AF07FCBB-6CF7-4766-8056-784D550695FC}" destId="{FBE33375-A9E4-4AD7-A0E7-34FC50394F17}" srcOrd="2" destOrd="0" presId="urn:microsoft.com/office/officeart/2009/layout/CircleArrowProcess"/>
    <dgm:cxn modelId="{E491F3B1-F769-4F14-A1BF-7C82B08202E7}" type="presParOf" srcId="{FBE33375-A9E4-4AD7-A0E7-34FC50394F17}" destId="{C321130C-A4F5-410F-921A-91CC1B4A4981}" srcOrd="0" destOrd="0" presId="urn:microsoft.com/office/officeart/2009/layout/CircleArrowProcess"/>
    <dgm:cxn modelId="{4169946C-6448-4A0F-AE82-93D498347FFF}" type="presParOf" srcId="{AF07FCBB-6CF7-4766-8056-784D550695FC}" destId="{90DB998D-745A-4176-B2C8-EB6E2E4EB6CA}" srcOrd="3" destOrd="0" presId="urn:microsoft.com/office/officeart/2009/layout/CircleArrowProcess"/>
    <dgm:cxn modelId="{DF49F57D-C2B7-4D7D-9D7B-03913CBBCC96}" type="presParOf" srcId="{AF07FCBB-6CF7-4766-8056-784D550695FC}" destId="{FD89C2B3-4649-40EC-B6D0-84D5A0E0242A}" srcOrd="4" destOrd="0" presId="urn:microsoft.com/office/officeart/2009/layout/CircleArrowProcess"/>
    <dgm:cxn modelId="{E4EE8A35-591E-4988-86FC-EFB0CB63174D}" type="presParOf" srcId="{FD89C2B3-4649-40EC-B6D0-84D5A0E0242A}" destId="{184E2F16-E827-4CEC-9AC5-452DCA867522}" srcOrd="0" destOrd="0" presId="urn:microsoft.com/office/officeart/2009/layout/CircleArrowProcess"/>
    <dgm:cxn modelId="{FC8E891E-2A4D-44DC-937B-B437788B57C9}" type="presParOf" srcId="{AF07FCBB-6CF7-4766-8056-784D550695FC}" destId="{AC6CB36F-897E-4149-853B-BFE696B65994}" srcOrd="5" destOrd="0" presId="urn:microsoft.com/office/officeart/2009/layout/CircleArrowProcess"/>
    <dgm:cxn modelId="{E90E5D6F-3D2C-47C7-B388-309B5268E644}" type="presParOf" srcId="{AF07FCBB-6CF7-4766-8056-784D550695FC}" destId="{DC6BDE6B-C7B4-448D-82A0-3B38BE8C1DB6}" srcOrd="6" destOrd="0" presId="urn:microsoft.com/office/officeart/2009/layout/CircleArrowProcess"/>
    <dgm:cxn modelId="{48F2F7A4-3C8E-4F57-86DA-900D729CA8ED}" type="presParOf" srcId="{DC6BDE6B-C7B4-448D-82A0-3B38BE8C1DB6}" destId="{71DB9010-4FE4-4EB0-9BC1-D5363752825E}" srcOrd="0" destOrd="0" presId="urn:microsoft.com/office/officeart/2009/layout/CircleArrowProcess"/>
    <dgm:cxn modelId="{DE196058-5599-4C7F-83F2-2E41BE6F3872}" type="presParOf" srcId="{AF07FCBB-6CF7-4766-8056-784D550695FC}" destId="{8E266A67-2A0F-4767-885F-D0126C066767}" srcOrd="7" destOrd="0" presId="urn:microsoft.com/office/officeart/2009/layout/CircleArrowProcess"/>
    <dgm:cxn modelId="{9977F204-ABBC-418C-B7E4-7804561AA428}" type="presParOf" srcId="{AF07FCBB-6CF7-4766-8056-784D550695FC}" destId="{761A21DF-B5E2-42AE-B331-EA69EAE10AA6}" srcOrd="8" destOrd="0" presId="urn:microsoft.com/office/officeart/2009/layout/CircleArrowProcess"/>
    <dgm:cxn modelId="{34909033-A3AC-4C3C-8BD0-EAFC0D0BFDDB}" type="presParOf" srcId="{761A21DF-B5E2-42AE-B331-EA69EAE10AA6}" destId="{4B0C79D2-37E4-46E3-B9B7-92E12861B5DD}" srcOrd="0" destOrd="0" presId="urn:microsoft.com/office/officeart/2009/layout/CircleArrowProcess"/>
    <dgm:cxn modelId="{AD7FB220-2418-495A-9E30-EEE61EDD0F96}" type="presParOf" srcId="{AF07FCBB-6CF7-4766-8056-784D550695FC}" destId="{F67A3CA6-5E85-480F-8611-8ECF6F4C11F6}"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BEDE3-123D-45E0-8F0A-78889FD4257C}">
      <dsp:nvSpPr>
        <dsp:cNvPr id="0" name=""/>
        <dsp:cNvSpPr/>
      </dsp:nvSpPr>
      <dsp:spPr>
        <a:xfrm>
          <a:off x="3345191" y="0"/>
          <a:ext cx="1392728" cy="1392798"/>
        </a:xfrm>
        <a:prstGeom prst="circularArrow">
          <a:avLst>
            <a:gd name="adj1" fmla="val 10980"/>
            <a:gd name="adj2" fmla="val 1142322"/>
            <a:gd name="adj3" fmla="val 4500000"/>
            <a:gd name="adj4" fmla="val 10800000"/>
            <a:gd name="adj5" fmla="val 12500"/>
          </a:avLst>
        </a:prstGeom>
        <a:solidFill>
          <a:schemeClr val="accent1">
            <a:shade val="8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A4E0C-27F4-45D1-9F64-9A52CE70B3E4}">
      <dsp:nvSpPr>
        <dsp:cNvPr id="0" name=""/>
        <dsp:cNvSpPr/>
      </dsp:nvSpPr>
      <dsp:spPr>
        <a:xfrm>
          <a:off x="3652684" y="504428"/>
          <a:ext cx="777221" cy="38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Survey</a:t>
          </a:r>
          <a:endParaRPr lang="en-US" sz="1300" b="1" kern="1200" dirty="0"/>
        </a:p>
      </dsp:txBody>
      <dsp:txXfrm>
        <a:off x="3652684" y="504428"/>
        <a:ext cx="777221" cy="388437"/>
      </dsp:txXfrm>
    </dsp:sp>
    <dsp:sp modelId="{C321130C-A4F5-410F-921A-91CC1B4A4981}">
      <dsp:nvSpPr>
        <dsp:cNvPr id="0" name=""/>
        <dsp:cNvSpPr/>
      </dsp:nvSpPr>
      <dsp:spPr>
        <a:xfrm>
          <a:off x="2958279" y="800252"/>
          <a:ext cx="1392728" cy="1392798"/>
        </a:xfrm>
        <a:prstGeom prst="leftCircularArrow">
          <a:avLst>
            <a:gd name="adj1" fmla="val 10980"/>
            <a:gd name="adj2" fmla="val 1142322"/>
            <a:gd name="adj3" fmla="val 6300000"/>
            <a:gd name="adj4" fmla="val 18900000"/>
            <a:gd name="adj5" fmla="val 12500"/>
          </a:avLst>
        </a:prstGeom>
        <a:solidFill>
          <a:schemeClr val="accent1">
            <a:shade val="80000"/>
            <a:hueOff val="-113405"/>
            <a:satOff val="3695"/>
            <a:lumOff val="716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B998D-745A-4176-B2C8-EB6E2E4EB6CA}">
      <dsp:nvSpPr>
        <dsp:cNvPr id="0" name=""/>
        <dsp:cNvSpPr/>
      </dsp:nvSpPr>
      <dsp:spPr>
        <a:xfrm>
          <a:off x="3264204" y="1306479"/>
          <a:ext cx="777221" cy="38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smtClean="0"/>
            <a:t>Question</a:t>
          </a:r>
          <a:endParaRPr lang="en-US" sz="1300" b="1" kern="1200" dirty="0"/>
        </a:p>
      </dsp:txBody>
      <dsp:txXfrm>
        <a:off x="3264204" y="1306479"/>
        <a:ext cx="777221" cy="388437"/>
      </dsp:txXfrm>
    </dsp:sp>
    <dsp:sp modelId="{184E2F16-E827-4CEC-9AC5-452DCA867522}">
      <dsp:nvSpPr>
        <dsp:cNvPr id="0" name=""/>
        <dsp:cNvSpPr/>
      </dsp:nvSpPr>
      <dsp:spPr>
        <a:xfrm>
          <a:off x="3345191" y="1604101"/>
          <a:ext cx="1392728" cy="1392798"/>
        </a:xfrm>
        <a:prstGeom prst="circularArrow">
          <a:avLst>
            <a:gd name="adj1" fmla="val 10980"/>
            <a:gd name="adj2" fmla="val 1142322"/>
            <a:gd name="adj3" fmla="val 4500000"/>
            <a:gd name="adj4" fmla="val 13500000"/>
            <a:gd name="adj5" fmla="val 12500"/>
          </a:avLst>
        </a:prstGeom>
        <a:solidFill>
          <a:schemeClr val="accent1">
            <a:shade val="80000"/>
            <a:hueOff val="-226810"/>
            <a:satOff val="7390"/>
            <a:lumOff val="1433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6CB36F-897E-4149-853B-BFE696B65994}">
      <dsp:nvSpPr>
        <dsp:cNvPr id="0" name=""/>
        <dsp:cNvSpPr/>
      </dsp:nvSpPr>
      <dsp:spPr>
        <a:xfrm>
          <a:off x="3652684" y="2108080"/>
          <a:ext cx="777221" cy="38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smtClean="0"/>
            <a:t>Read</a:t>
          </a:r>
          <a:endParaRPr lang="en-US" sz="1300" b="1" kern="1200" dirty="0"/>
        </a:p>
      </dsp:txBody>
      <dsp:txXfrm>
        <a:off x="3652684" y="2108080"/>
        <a:ext cx="777221" cy="388437"/>
      </dsp:txXfrm>
    </dsp:sp>
    <dsp:sp modelId="{71DB9010-4FE4-4EB0-9BC1-D5363752825E}">
      <dsp:nvSpPr>
        <dsp:cNvPr id="0" name=""/>
        <dsp:cNvSpPr/>
      </dsp:nvSpPr>
      <dsp:spPr>
        <a:xfrm>
          <a:off x="2958279" y="2405702"/>
          <a:ext cx="1392728" cy="1392798"/>
        </a:xfrm>
        <a:prstGeom prst="leftCircularArrow">
          <a:avLst>
            <a:gd name="adj1" fmla="val 10980"/>
            <a:gd name="adj2" fmla="val 1142322"/>
            <a:gd name="adj3" fmla="val 6300000"/>
            <a:gd name="adj4" fmla="val 18900000"/>
            <a:gd name="adj5" fmla="val 12500"/>
          </a:avLst>
        </a:prstGeom>
        <a:solidFill>
          <a:schemeClr val="accent1">
            <a:shade val="80000"/>
            <a:hueOff val="-340216"/>
            <a:satOff val="11085"/>
            <a:lumOff val="2150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266A67-2A0F-4767-885F-D0126C066767}">
      <dsp:nvSpPr>
        <dsp:cNvPr id="0" name=""/>
        <dsp:cNvSpPr/>
      </dsp:nvSpPr>
      <dsp:spPr>
        <a:xfrm>
          <a:off x="3264204" y="2910131"/>
          <a:ext cx="777221" cy="38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smtClean="0"/>
            <a:t>Recite</a:t>
          </a:r>
          <a:endParaRPr lang="en-US" sz="1300" b="1" kern="1200" dirty="0"/>
        </a:p>
      </dsp:txBody>
      <dsp:txXfrm>
        <a:off x="3264204" y="2910131"/>
        <a:ext cx="777221" cy="388437"/>
      </dsp:txXfrm>
    </dsp:sp>
    <dsp:sp modelId="{4B0C79D2-37E4-46E3-B9B7-92E12861B5DD}">
      <dsp:nvSpPr>
        <dsp:cNvPr id="0" name=""/>
        <dsp:cNvSpPr/>
      </dsp:nvSpPr>
      <dsp:spPr>
        <a:xfrm>
          <a:off x="3444206" y="3298568"/>
          <a:ext cx="1196529" cy="1197231"/>
        </a:xfrm>
        <a:prstGeom prst="blockArc">
          <a:avLst>
            <a:gd name="adj1" fmla="val 13500000"/>
            <a:gd name="adj2" fmla="val 10800000"/>
            <a:gd name="adj3" fmla="val 12740"/>
          </a:avLst>
        </a:prstGeom>
        <a:solidFill>
          <a:schemeClr val="accent1">
            <a:shade val="80000"/>
            <a:hueOff val="-453621"/>
            <a:satOff val="14780"/>
            <a:lumOff val="2867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A3CA6-5E85-480F-8611-8ECF6F4C11F6}">
      <dsp:nvSpPr>
        <dsp:cNvPr id="0" name=""/>
        <dsp:cNvSpPr/>
      </dsp:nvSpPr>
      <dsp:spPr>
        <a:xfrm>
          <a:off x="3652684" y="3712182"/>
          <a:ext cx="777221" cy="38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smtClean="0"/>
            <a:t>Review</a:t>
          </a:r>
          <a:endParaRPr lang="en-US" sz="1300" b="1" kern="1200" dirty="0"/>
        </a:p>
      </dsp:txBody>
      <dsp:txXfrm>
        <a:off x="3652684" y="3712182"/>
        <a:ext cx="777221" cy="38843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ED6E97EE-E61F-4D7D-BA7E-581C3131722A}" type="datetimeFigureOut">
              <a:rPr lang="en-US" smtClean="0"/>
              <a:pPr/>
              <a:t>9/1/2016</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00102B9D-C19A-4524-97D7-BA59530F082A}"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9784242"/>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E97EE-E61F-4D7D-BA7E-581C3131722A}" type="datetimeFigureOut">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528692687"/>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E97EE-E61F-4D7D-BA7E-581C3131722A}" type="datetimeFigureOut">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2456216458"/>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E97EE-E61F-4D7D-BA7E-581C3131722A}" type="datetimeFigureOut">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3637983882"/>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ED6E97EE-E61F-4D7D-BA7E-581C3131722A}" type="datetimeFigureOut">
              <a:rPr lang="en-US" smtClean="0"/>
              <a:pPr/>
              <a:t>9/1/2016</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00102B9D-C19A-4524-97D7-BA59530F082A}" type="slidenum">
              <a:rPr lang="en-US" smtClean="0"/>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p:cNvGrpSpPr/>
          <p:nvPr/>
        </p:nvGrpSpPr>
        <p:grpSpPr>
          <a:xfrm>
            <a:off x="0" y="0"/>
            <a:ext cx="2110979" cy="6858000"/>
            <a:chOff x="0" y="0"/>
            <a:chExt cx="2110979" cy="6858000"/>
          </a:xfrm>
        </p:grpSpPr>
        <p:sp>
          <p:nvSpPr>
            <p:cNvPr id="9" name="Freeform 8"/>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0656323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6E97EE-E61F-4D7D-BA7E-581C3131722A}" type="datetimeFigureOut">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1806353792"/>
      </p:ext>
    </p:extLst>
  </p:cSld>
  <p:clrMapOvr>
    <a:masterClrMapping/>
  </p:clrMapOvr>
  <p:transition>
    <p:wedge/>
  </p:transition>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6E97EE-E61F-4D7D-BA7E-581C3131722A}" type="datetimeFigureOut">
              <a:rPr lang="en-US" smtClean="0"/>
              <a:pPr/>
              <a:t>9/1/2016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3783048688"/>
      </p:ext>
    </p:extLst>
  </p:cSld>
  <p:clrMapOvr>
    <a:masterClrMapping/>
  </p:clrMapOvr>
  <p:transition>
    <p:wedge/>
  </p:transition>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6E97EE-E61F-4D7D-BA7E-581C3131722A}" type="datetimeFigureOut">
              <a:rPr lang="en-US" smtClean="0"/>
              <a:pPr/>
              <a:t>9/1/2016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570899710"/>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E97EE-E61F-4D7D-BA7E-581C3131722A}" type="datetimeFigureOut">
              <a:rPr lang="en-US" smtClean="0"/>
              <a:pPr/>
              <a:t>9/1/2016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02B9D-C19A-4524-97D7-BA59530F082A}" type="slidenum">
              <a:rPr lang="en-US" smtClean="0"/>
              <a:pPr/>
              <a:t>‹#›</a:t>
            </a:fld>
            <a:endParaRPr lang="en-US"/>
          </a:p>
        </p:txBody>
      </p:sp>
    </p:spTree>
    <p:extLst>
      <p:ext uri="{BB962C8B-B14F-4D97-AF65-F5344CB8AC3E}">
        <p14:creationId xmlns:p14="http://schemas.microsoft.com/office/powerpoint/2010/main" val="2525934298"/>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ED6E97EE-E61F-4D7D-BA7E-581C3131722A}" type="datetimeFigureOut">
              <a:rPr lang="en-US" smtClean="0"/>
              <a:pPr/>
              <a:t>9/1/2016</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00102B9D-C19A-4524-97D7-BA59530F082A}"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4446611"/>
      </p:ext>
    </p:extLst>
  </p:cSld>
  <p:clrMapOvr>
    <a:masterClrMapping/>
  </p:clrMapOvr>
  <p:transition>
    <p:wedge/>
  </p:transition>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ED6E97EE-E61F-4D7D-BA7E-581C3131722A}" type="datetimeFigureOut">
              <a:rPr lang="en-US" smtClean="0"/>
              <a:pPr/>
              <a:t>9/1/2016</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00102B9D-C19A-4524-97D7-BA59530F082A}" type="slidenum">
              <a:rPr lang="en-US" smtClean="0"/>
              <a:pPr/>
              <a:t>‹#›</a:t>
            </a:fld>
            <a:endParaRPr lang="en-US"/>
          </a:p>
        </p:txBody>
      </p:sp>
      <p:sp>
        <p:nvSpPr>
          <p:cNvPr id="13" name="Rectangle 12"/>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1696887"/>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ED6E97EE-E61F-4D7D-BA7E-581C3131722A}" type="datetimeFigureOut">
              <a:rPr lang="en-US" smtClean="0"/>
              <a:pPr/>
              <a:t>9/1/2016</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0102B9D-C19A-4524-97D7-BA59530F082A}"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4512082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wedge/>
  </p:transition>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7200" dirty="0" smtClean="0"/>
              <a:t>ACDV B80</a:t>
            </a:r>
            <a:br>
              <a:rPr lang="en-US" sz="7200" dirty="0" smtClean="0"/>
            </a:br>
            <a:r>
              <a:rPr lang="en-US" sz="7200" dirty="0" smtClean="0"/>
              <a:t>UNIT </a:t>
            </a:r>
            <a:r>
              <a:rPr lang="en-US" sz="7200" dirty="0"/>
              <a:t>#</a:t>
            </a:r>
            <a:r>
              <a:rPr lang="en-US" sz="7200" dirty="0" smtClean="0"/>
              <a:t>1</a:t>
            </a:r>
            <a:endParaRPr lang="en-US" sz="7200" dirty="0"/>
          </a:p>
        </p:txBody>
      </p:sp>
      <p:sp>
        <p:nvSpPr>
          <p:cNvPr id="3" name="Subtitle 2"/>
          <p:cNvSpPr>
            <a:spLocks noGrp="1"/>
          </p:cNvSpPr>
          <p:nvPr>
            <p:ph type="subTitle" idx="1"/>
          </p:nvPr>
        </p:nvSpPr>
        <p:spPr/>
        <p:txBody>
          <a:bodyPr/>
          <a:lstStyle/>
          <a:p>
            <a:r>
              <a:rPr lang="en-US" dirty="0" smtClean="0"/>
              <a:t>Diana Cason</a:t>
            </a:r>
          </a:p>
          <a:p>
            <a:r>
              <a:rPr lang="en-US" dirty="0" smtClean="0"/>
              <a:t>Bakersfield College</a:t>
            </a:r>
            <a:endParaRPr lang="en-US" dirty="0"/>
          </a:p>
        </p:txBody>
      </p:sp>
    </p:spTree>
    <p:extLst>
      <p:ext uri="{BB962C8B-B14F-4D97-AF65-F5344CB8AC3E}">
        <p14:creationId xmlns:p14="http://schemas.microsoft.com/office/powerpoint/2010/main" val="103050712"/>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u="sng" dirty="0" smtClean="0"/>
              <a:t>Q</a:t>
            </a:r>
            <a:r>
              <a:rPr lang="en-US" altLang="en-US" dirty="0" smtClean="0"/>
              <a:t>uestion</a:t>
            </a:r>
          </a:p>
        </p:txBody>
      </p:sp>
      <p:sp>
        <p:nvSpPr>
          <p:cNvPr id="2" name="Content Placeholder 1"/>
          <p:cNvSpPr>
            <a:spLocks noGrp="1"/>
          </p:cNvSpPr>
          <p:nvPr>
            <p:ph idx="1"/>
          </p:nvPr>
        </p:nvSpPr>
        <p:spPr/>
        <p:txBody>
          <a:bodyPr>
            <a:normAutofit/>
          </a:bodyPr>
          <a:lstStyle/>
          <a:p>
            <a:r>
              <a:rPr lang="en-US" altLang="en-US" dirty="0" smtClean="0"/>
              <a:t>Turn the title, headings and subheadings into open-ended (reporter) questions.</a:t>
            </a:r>
          </a:p>
          <a:p>
            <a:pPr lvl="1"/>
            <a:r>
              <a:rPr lang="en-US" altLang="en-US" dirty="0" smtClean="0"/>
              <a:t>What</a:t>
            </a:r>
          </a:p>
          <a:p>
            <a:pPr lvl="1"/>
            <a:r>
              <a:rPr lang="en-US" altLang="en-US" dirty="0" smtClean="0"/>
              <a:t>Why</a:t>
            </a:r>
          </a:p>
          <a:p>
            <a:pPr lvl="1"/>
            <a:r>
              <a:rPr lang="en-US" altLang="en-US" dirty="0" smtClean="0"/>
              <a:t>How</a:t>
            </a:r>
          </a:p>
          <a:p>
            <a:r>
              <a:rPr lang="en-US" altLang="en-US" dirty="0" smtClean="0"/>
              <a:t>Creates interest</a:t>
            </a:r>
          </a:p>
          <a:p>
            <a:r>
              <a:rPr lang="en-US" altLang="en-US" dirty="0" smtClean="0"/>
              <a:t>Helps maintain focus</a:t>
            </a:r>
          </a:p>
        </p:txBody>
      </p:sp>
      <p:pic>
        <p:nvPicPr>
          <p:cNvPr id="15370" name="Picture 10" descr="C:\Users\Diana\AppData\Local\Microsoft\Windows\Temporary Internet Files\Content.IE5\P8L5HT98\MC900363168[1].wmf"/>
          <p:cNvPicPr>
            <a:picLocks noChangeAspect="1" noChangeArrowheads="1"/>
          </p:cNvPicPr>
          <p:nvPr/>
        </p:nvPicPr>
        <p:blipFill>
          <a:blip r:embed="rId2" cstate="print"/>
          <a:srcRect/>
          <a:stretch>
            <a:fillRect/>
          </a:stretch>
        </p:blipFill>
        <p:spPr bwMode="auto">
          <a:xfrm>
            <a:off x="6096000" y="3124200"/>
            <a:ext cx="1968500" cy="2592388"/>
          </a:xfrm>
          <a:prstGeom prst="rect">
            <a:avLst/>
          </a:prstGeom>
          <a:ln>
            <a:noFill/>
          </a:ln>
          <a:effectLst>
            <a:outerShdw blurRad="292100" dist="139700" dir="2700000" algn="tl" rotWithShape="0">
              <a:srgbClr val="333333">
                <a:alpha val="65000"/>
              </a:srgbClr>
            </a:outerShdw>
          </a:effec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566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algn="l" eaLnBrk="1" hangingPunct="1"/>
            <a:r>
              <a:rPr lang="en-US" altLang="en-US" u="sng" dirty="0" smtClean="0"/>
              <a:t>R</a:t>
            </a:r>
            <a:r>
              <a:rPr lang="en-US" altLang="en-US" dirty="0" smtClean="0"/>
              <a:t>ead Actively</a:t>
            </a:r>
          </a:p>
        </p:txBody>
      </p:sp>
      <p:sp>
        <p:nvSpPr>
          <p:cNvPr id="2" name="Content Placeholder 1"/>
          <p:cNvSpPr>
            <a:spLocks noGrp="1"/>
          </p:cNvSpPr>
          <p:nvPr>
            <p:ph idx="1"/>
          </p:nvPr>
        </p:nvSpPr>
        <p:spPr/>
        <p:txBody>
          <a:bodyPr/>
          <a:lstStyle/>
          <a:p>
            <a:pPr eaLnBrk="1" hangingPunct="1"/>
            <a:r>
              <a:rPr lang="en-US" altLang="en-US" dirty="0" smtClean="0"/>
              <a:t>Look for answers to questions.</a:t>
            </a:r>
          </a:p>
          <a:p>
            <a:pPr eaLnBrk="1" hangingPunct="1"/>
            <a:r>
              <a:rPr lang="en-US" altLang="en-US" dirty="0" smtClean="0"/>
              <a:t>Annotate (mark) the text. (Turn to pg. 27 HP.)</a:t>
            </a:r>
          </a:p>
          <a:p>
            <a:pPr lvl="1" eaLnBrk="1" hangingPunct="1"/>
            <a:r>
              <a:rPr lang="en-US" altLang="en-US" dirty="0" smtClean="0"/>
              <a:t>Write thoughts in margins</a:t>
            </a:r>
          </a:p>
          <a:p>
            <a:pPr lvl="1" eaLnBrk="1" hangingPunct="1"/>
            <a:r>
              <a:rPr lang="en-US" altLang="en-US" dirty="0" smtClean="0"/>
              <a:t>Highlight</a:t>
            </a:r>
          </a:p>
          <a:p>
            <a:pPr lvl="1" eaLnBrk="1" hangingPunct="1"/>
            <a:r>
              <a:rPr lang="en-US" altLang="en-US" dirty="0" smtClean="0"/>
              <a:t>Underline</a:t>
            </a:r>
          </a:p>
          <a:p>
            <a:pPr eaLnBrk="1" hangingPunct="1"/>
            <a:r>
              <a:rPr lang="en-US" altLang="en-US" dirty="0" smtClean="0"/>
              <a:t>Reread parts that are unclear.</a:t>
            </a:r>
          </a:p>
          <a:p>
            <a:pPr eaLnBrk="1" hangingPunct="1"/>
            <a:endParaRPr lang="en-US" altLang="en-US" dirty="0" smtClean="0"/>
          </a:p>
        </p:txBody>
      </p:sp>
      <p:pic>
        <p:nvPicPr>
          <p:cNvPr id="9226" name="Picture 10" descr="C:\Documents and Settings\Diana\Local Settings\Temporary Internet Files\Content.IE5\HP27O92N\MCj04123960000[1].wmf"/>
          <p:cNvPicPr>
            <a:picLocks noChangeAspect="1" noChangeArrowheads="1"/>
          </p:cNvPicPr>
          <p:nvPr/>
        </p:nvPicPr>
        <p:blipFill>
          <a:blip r:embed="rId2" cstate="print"/>
          <a:srcRect/>
          <a:stretch>
            <a:fillRect/>
          </a:stretch>
        </p:blipFill>
        <p:spPr bwMode="auto">
          <a:xfrm>
            <a:off x="5943600" y="3886200"/>
            <a:ext cx="2182813" cy="1871663"/>
          </a:xfrm>
          <a:prstGeom prst="rect">
            <a:avLst/>
          </a:prstGeom>
          <a:ln>
            <a:noFill/>
          </a:ln>
          <a:effectLst>
            <a:outerShdw blurRad="292100" dist="139700" dir="2700000" algn="tl" rotWithShape="0">
              <a:srgbClr val="333333">
                <a:alpha val="65000"/>
              </a:srgbClr>
            </a:outerShdw>
          </a:effec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65854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eaLnBrk="1" hangingPunct="1"/>
            <a:r>
              <a:rPr lang="en-US" altLang="en-US" dirty="0" smtClean="0"/>
              <a:t>Example of annotating</a:t>
            </a:r>
          </a:p>
        </p:txBody>
      </p:sp>
      <p:pic>
        <p:nvPicPr>
          <p:cNvPr id="5" name="Content Placeholder 3"/>
          <p:cNvPicPr>
            <a:picLocks noGrp="1"/>
          </p:cNvPicPr>
          <p:nvPr>
            <p:ph idx="1"/>
          </p:nvPr>
        </p:nvPicPr>
        <p:blipFill rotWithShape="1">
          <a:blip r:embed="rId2" cstate="print"/>
          <a:srcRect l="61874" t="13023" r="11162" b="-530"/>
          <a:stretch/>
        </p:blipFill>
        <p:spPr>
          <a:xfrm>
            <a:off x="2514600" y="1371600"/>
            <a:ext cx="3886200" cy="4876800"/>
          </a:xfrm>
          <a:effectLst>
            <a:softEdge rad="112500"/>
          </a:effectLst>
        </p:spPr>
      </p:pic>
    </p:spTree>
    <p:extLst>
      <p:ext uri="{BB962C8B-B14F-4D97-AF65-F5344CB8AC3E}">
        <p14:creationId xmlns:p14="http://schemas.microsoft.com/office/powerpoint/2010/main" val="3494195047"/>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u="sng" dirty="0" smtClean="0"/>
              <a:t>R</a:t>
            </a:r>
            <a:r>
              <a:rPr lang="en-US" altLang="en-US" dirty="0" smtClean="0"/>
              <a:t>ecite</a:t>
            </a:r>
          </a:p>
        </p:txBody>
      </p:sp>
      <p:sp>
        <p:nvSpPr>
          <p:cNvPr id="2" name="Content Placeholder 1"/>
          <p:cNvSpPr>
            <a:spLocks noGrp="1"/>
          </p:cNvSpPr>
          <p:nvPr>
            <p:ph idx="1"/>
          </p:nvPr>
        </p:nvSpPr>
        <p:spPr/>
        <p:txBody>
          <a:bodyPr/>
          <a:lstStyle/>
          <a:p>
            <a:pPr marL="231775" lvl="1" indent="-231775">
              <a:buFont typeface="Arial" panose="020B0604020202020204" pitchFamily="34" charset="0"/>
              <a:buChar char="•"/>
            </a:pPr>
            <a:r>
              <a:rPr lang="en-US" altLang="en-US" sz="2000" dirty="0"/>
              <a:t>Put the information in your own </a:t>
            </a:r>
            <a:r>
              <a:rPr lang="en-US" altLang="en-US" sz="2000" dirty="0" smtClean="0"/>
              <a:t>words.</a:t>
            </a:r>
          </a:p>
          <a:p>
            <a:pPr lvl="1"/>
            <a:r>
              <a:rPr lang="en-US" altLang="en-US" dirty="0" smtClean="0"/>
              <a:t>Write a summary.</a:t>
            </a:r>
            <a:endParaRPr lang="en-US" altLang="en-US" dirty="0"/>
          </a:p>
          <a:p>
            <a:pPr lvl="1"/>
            <a:r>
              <a:rPr lang="en-US" altLang="en-US" dirty="0" smtClean="0"/>
              <a:t>Explain the material to someone else or discuss it with classmates.</a:t>
            </a:r>
          </a:p>
          <a:p>
            <a:pPr lvl="1"/>
            <a:r>
              <a:rPr lang="en-US" altLang="en-US" dirty="0" smtClean="0"/>
              <a:t>Write notes (in book or notebook)/Cornell Notes.</a:t>
            </a:r>
          </a:p>
          <a:p>
            <a:pPr lvl="1"/>
            <a:r>
              <a:rPr lang="en-US" altLang="en-US" dirty="0" smtClean="0"/>
              <a:t>Create flashcards, concept/mind maps, or outlines.</a:t>
            </a:r>
          </a:p>
          <a:p>
            <a:pPr lvl="1"/>
            <a:endParaRPr lang="en-US" altLang="en-US" dirty="0" smtClean="0"/>
          </a:p>
          <a:p>
            <a:pPr lvl="1"/>
            <a:endParaRPr lang="en-US" altLang="en-US" dirty="0" smtClean="0"/>
          </a:p>
        </p:txBody>
      </p:sp>
      <p:pic>
        <p:nvPicPr>
          <p:cNvPr id="12293" name="Picture 5" descr="C:\Users\dijackso\AppData\Local\Microsoft\Windows\Temporary Internet Files\Content.IE5\3B4PCAWF\MC900187155[1].wmf"/>
          <p:cNvPicPr>
            <a:picLocks noChangeAspect="1" noChangeArrowheads="1"/>
          </p:cNvPicPr>
          <p:nvPr/>
        </p:nvPicPr>
        <p:blipFill>
          <a:blip r:embed="rId2" cstate="print"/>
          <a:srcRect/>
          <a:stretch>
            <a:fillRect/>
          </a:stretch>
        </p:blipFill>
        <p:spPr bwMode="auto">
          <a:xfrm>
            <a:off x="6096000" y="4267200"/>
            <a:ext cx="2479675" cy="1676400"/>
          </a:xfrm>
          <a:prstGeom prst="rect">
            <a:avLst/>
          </a:prstGeom>
          <a:ln>
            <a:noFill/>
          </a:ln>
          <a:effectLst>
            <a:outerShdw blurRad="292100" dist="139700" dir="2700000" algn="tl" rotWithShape="0">
              <a:srgbClr val="333333">
                <a:alpha val="65000"/>
              </a:srgbClr>
            </a:outerShdw>
          </a:effectLst>
          <a:ex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50845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US" altLang="en-US" u="sng" smtClean="0"/>
              <a:t>R</a:t>
            </a:r>
            <a:r>
              <a:rPr lang="en-US" altLang="en-US" smtClean="0"/>
              <a:t>eview</a:t>
            </a:r>
          </a:p>
        </p:txBody>
      </p:sp>
      <p:sp>
        <p:nvSpPr>
          <p:cNvPr id="14339" name="Content Placeholder 3"/>
          <p:cNvSpPr>
            <a:spLocks noGrp="1"/>
          </p:cNvSpPr>
          <p:nvPr>
            <p:ph idx="1"/>
          </p:nvPr>
        </p:nvSpPr>
        <p:spPr/>
        <p:txBody>
          <a:bodyPr/>
          <a:lstStyle/>
          <a:p>
            <a:pPr eaLnBrk="1" hangingPunct="1"/>
            <a:r>
              <a:rPr lang="en-US" altLang="en-US" smtClean="0"/>
              <a:t>Research shows that as much as 40-50% of what we read is forgotten after 15 minutes.</a:t>
            </a:r>
          </a:p>
          <a:p>
            <a:pPr eaLnBrk="1" hangingPunct="1"/>
            <a:r>
              <a:rPr lang="en-US" altLang="en-US" smtClean="0"/>
              <a:t>Regular, ongoing review aids with retention.</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4290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05322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u="sng" dirty="0" smtClean="0"/>
              <a:t>R</a:t>
            </a:r>
            <a:r>
              <a:rPr lang="en-US" altLang="en-US" dirty="0" smtClean="0"/>
              <a:t>eview</a:t>
            </a:r>
          </a:p>
        </p:txBody>
      </p:sp>
      <p:sp>
        <p:nvSpPr>
          <p:cNvPr id="3" name="Content Placeholder 2"/>
          <p:cNvSpPr>
            <a:spLocks noGrp="1"/>
          </p:cNvSpPr>
          <p:nvPr>
            <p:ph idx="1"/>
          </p:nvPr>
        </p:nvSpPr>
        <p:spPr/>
        <p:txBody>
          <a:bodyPr/>
          <a:lstStyle/>
          <a:p>
            <a:r>
              <a:rPr lang="en-US" altLang="en-US" dirty="0" smtClean="0"/>
              <a:t>Review your notes as often as possible:</a:t>
            </a:r>
          </a:p>
          <a:p>
            <a:pPr lvl="1"/>
            <a:r>
              <a:rPr lang="en-US" altLang="en-US" dirty="0" smtClean="0"/>
              <a:t>immediately after you’ve taken them</a:t>
            </a:r>
          </a:p>
          <a:p>
            <a:pPr lvl="1"/>
            <a:r>
              <a:rPr lang="en-US" altLang="en-US" dirty="0" smtClean="0"/>
              <a:t>before going to class</a:t>
            </a:r>
          </a:p>
          <a:p>
            <a:pPr lvl="1"/>
            <a:r>
              <a:rPr lang="en-US" altLang="en-US" dirty="0" smtClean="0"/>
              <a:t>before reading the next chapter</a:t>
            </a:r>
          </a:p>
          <a:p>
            <a:pPr lvl="1"/>
            <a:r>
              <a:rPr lang="en-US" altLang="en-US" dirty="0" smtClean="0"/>
              <a:t>before tests</a:t>
            </a:r>
          </a:p>
          <a:p>
            <a:r>
              <a:rPr lang="en-US" altLang="en-US" dirty="0" smtClean="0"/>
              <a:t>Write down any questions that you still have about the material.</a:t>
            </a:r>
          </a:p>
        </p:txBody>
      </p:sp>
      <p:pic>
        <p:nvPicPr>
          <p:cNvPr id="28676" name="Picture 4" descr="C:\Users\dijackso\AppData\Local\Microsoft\Windows\Temporary Internet Files\Content.IE5\L7E8BUKY\MC900318226[1].wmf"/>
          <p:cNvPicPr>
            <a:picLocks noChangeAspect="1" noChangeArrowheads="1"/>
          </p:cNvPicPr>
          <p:nvPr/>
        </p:nvPicPr>
        <p:blipFill>
          <a:blip r:embed="rId2" cstate="print"/>
          <a:srcRect/>
          <a:stretch>
            <a:fillRect/>
          </a:stretch>
        </p:blipFill>
        <p:spPr bwMode="auto">
          <a:xfrm>
            <a:off x="5867400" y="1957939"/>
            <a:ext cx="1441502" cy="2076450"/>
          </a:xfrm>
          <a:prstGeom prst="rect">
            <a:avLst/>
          </a:prstGeom>
          <a:ln>
            <a:noFill/>
          </a:ln>
          <a:effectLst>
            <a:outerShdw blurRad="292100" dist="139700" dir="2700000" algn="tl" rotWithShape="0">
              <a:srgbClr val="333333">
                <a:alpha val="65000"/>
              </a:srgbClr>
            </a:outerShdw>
          </a:effectLst>
          <a:ex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942205"/>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The Forgetting Curve</a:t>
            </a:r>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125" y="1763713"/>
            <a:ext cx="60198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82452"/>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Review Quiz</a:t>
            </a:r>
          </a:p>
        </p:txBody>
      </p:sp>
      <p:sp>
        <p:nvSpPr>
          <p:cNvPr id="18" name="Content Placeholder 17"/>
          <p:cNvSpPr>
            <a:spLocks noGrp="1"/>
          </p:cNvSpPr>
          <p:nvPr>
            <p:ph idx="1"/>
          </p:nvPr>
        </p:nvSpPr>
        <p:spPr/>
        <p:txBody>
          <a:bodyPr/>
          <a:lstStyle/>
          <a:p>
            <a:r>
              <a:rPr lang="en-US" altLang="en-US" smtClean="0"/>
              <a:t>Which SQ3R step should take the longest?</a:t>
            </a:r>
          </a:p>
          <a:p>
            <a:r>
              <a:rPr lang="en-US" altLang="en-US" smtClean="0"/>
              <a:t>What is an open-ended question?</a:t>
            </a:r>
          </a:p>
          <a:p>
            <a:r>
              <a:rPr lang="en-US" altLang="en-US" smtClean="0"/>
              <a:t>What is one method of reciting information?</a:t>
            </a:r>
          </a:p>
          <a:p>
            <a:r>
              <a:rPr lang="en-US" altLang="en-US" smtClean="0"/>
              <a:t>For which subject does SQ3R work best?</a:t>
            </a:r>
          </a:p>
        </p:txBody>
      </p:sp>
      <p:pic>
        <p:nvPicPr>
          <p:cNvPr id="14343" name="Picture 7" descr="C:\Users\dijackso\AppData\Local\Microsoft\Windows\Temporary Internet Files\Content.IE5\L7E8BUKY\MC900088622[1].wmf"/>
          <p:cNvPicPr>
            <a:picLocks noChangeAspect="1" noChangeArrowheads="1"/>
          </p:cNvPicPr>
          <p:nvPr/>
        </p:nvPicPr>
        <p:blipFill>
          <a:blip r:embed="rId2" cstate="print"/>
          <a:srcRect/>
          <a:stretch>
            <a:fillRect/>
          </a:stretch>
        </p:blipFill>
        <p:spPr bwMode="auto">
          <a:xfrm>
            <a:off x="6248400" y="3733800"/>
            <a:ext cx="1714500" cy="193675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13077813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additive="base">
                                        <p:cTn id="19"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additive="base">
                                        <p:cTn id="2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LEARNING STYLES</a:t>
            </a:r>
            <a:endParaRPr lang="en-US" dirty="0"/>
          </a:p>
        </p:txBody>
      </p:sp>
    </p:spTree>
    <p:extLst>
      <p:ext uri="{BB962C8B-B14F-4D97-AF65-F5344CB8AC3E}">
        <p14:creationId xmlns:p14="http://schemas.microsoft.com/office/powerpoint/2010/main" val="90469203"/>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learning styles?</a:t>
            </a:r>
            <a:endParaRPr lang="en-US" dirty="0"/>
          </a:p>
        </p:txBody>
      </p:sp>
      <p:sp>
        <p:nvSpPr>
          <p:cNvPr id="5" name="Content Placeholder 4"/>
          <p:cNvSpPr>
            <a:spLocks noGrp="1"/>
          </p:cNvSpPr>
          <p:nvPr>
            <p:ph sz="half" idx="1"/>
          </p:nvPr>
        </p:nvSpPr>
        <p:spPr>
          <a:xfrm>
            <a:off x="942975" y="2286000"/>
            <a:ext cx="3593592" cy="4114800"/>
          </a:xfrm>
        </p:spPr>
        <p:txBody>
          <a:bodyPr>
            <a:normAutofit/>
          </a:bodyPr>
          <a:lstStyle/>
          <a:p>
            <a:r>
              <a:rPr lang="en-US" dirty="0" smtClean="0"/>
              <a:t>Most people have a dominant learning style.</a:t>
            </a:r>
          </a:p>
          <a:p>
            <a:r>
              <a:rPr lang="en-US" dirty="0" smtClean="0"/>
              <a:t>Research shows that students earn higher grades when they change their study habits to suit their learning style</a:t>
            </a:r>
          </a:p>
          <a:p>
            <a:r>
              <a:rPr lang="en-US" dirty="0" smtClean="0"/>
              <a:t>Each learning style uses a different part of the brain.</a:t>
            </a:r>
          </a:p>
          <a:p>
            <a:r>
              <a:rPr lang="en-US" dirty="0" smtClean="0"/>
              <a:t>By involving more parts of the brain, we  remember more of what we’re trying to learn.</a:t>
            </a:r>
          </a:p>
          <a:p>
            <a:endParaRPr lang="en-US" dirty="0"/>
          </a:p>
        </p:txBody>
      </p:sp>
      <p:sp>
        <p:nvSpPr>
          <p:cNvPr id="4098" name="AutoShape 2" descr="http://cdn2.hubspot.net/hub/126289/file-329555845-jpg/images/brain1.jpg"/>
          <p:cNvSpPr>
            <a:spLocks noChangeAspect="1" noChangeArrowheads="1"/>
          </p:cNvSpPr>
          <p:nvPr/>
        </p:nvSpPr>
        <p:spPr bwMode="auto">
          <a:xfrm>
            <a:off x="155575" y="-2689225"/>
            <a:ext cx="5610225" cy="5610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515460"/>
            <a:ext cx="3510627" cy="352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Habits of Mind</a:t>
            </a:r>
            <a:endParaRPr lang="en-US" dirty="0"/>
          </a:p>
        </p:txBody>
      </p:sp>
    </p:spTree>
    <p:extLst>
      <p:ext uri="{BB962C8B-B14F-4D97-AF65-F5344CB8AC3E}">
        <p14:creationId xmlns:p14="http://schemas.microsoft.com/office/powerpoint/2010/main" val="2822214838"/>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1981200"/>
            <a:ext cx="7633742" cy="2818015"/>
          </a:xfrm>
        </p:spPr>
        <p:txBody>
          <a:bodyPr>
            <a:normAutofit/>
          </a:bodyPr>
          <a:lstStyle/>
          <a:p>
            <a:pPr algn="ctr"/>
            <a:r>
              <a:rPr lang="en-US" sz="8000" dirty="0" smtClean="0"/>
              <a:t>V.A.R.K.</a:t>
            </a:r>
            <a:br>
              <a:rPr lang="en-US" sz="8000" dirty="0" smtClean="0"/>
            </a:br>
            <a:r>
              <a:rPr lang="en-US" sz="8000" dirty="0" smtClean="0"/>
              <a:t>Questionnaire</a:t>
            </a:r>
            <a:endParaRPr lang="en-US" sz="8000" dirty="0"/>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Visual Learners</a:t>
            </a:r>
            <a:endParaRPr lang="en-US" dirty="0"/>
          </a:p>
        </p:txBody>
      </p:sp>
      <p:sp>
        <p:nvSpPr>
          <p:cNvPr id="5" name="Content Placeholder 4"/>
          <p:cNvSpPr>
            <a:spLocks noGrp="1"/>
          </p:cNvSpPr>
          <p:nvPr>
            <p:ph sz="half" idx="1"/>
          </p:nvPr>
        </p:nvSpPr>
        <p:spPr/>
        <p:txBody>
          <a:bodyPr/>
          <a:lstStyle/>
          <a:p>
            <a:r>
              <a:rPr lang="en-US" dirty="0" smtClean="0"/>
              <a:t>Respond to color</a:t>
            </a:r>
          </a:p>
          <a:p>
            <a:r>
              <a:rPr lang="en-US" dirty="0" smtClean="0"/>
              <a:t>May be artistic or enjoy looking at art</a:t>
            </a:r>
          </a:p>
          <a:p>
            <a:r>
              <a:rPr lang="en-US" dirty="0" smtClean="0"/>
              <a:t>Like things to look neat</a:t>
            </a:r>
          </a:p>
          <a:p>
            <a:r>
              <a:rPr lang="en-US" dirty="0" smtClean="0"/>
              <a:t>Good at using maps and rarely get lost</a:t>
            </a:r>
          </a:p>
          <a:p>
            <a:r>
              <a:rPr lang="en-US" dirty="0" smtClean="0"/>
              <a:t>Dress well</a:t>
            </a:r>
          </a:p>
          <a:p>
            <a:r>
              <a:rPr lang="en-US" dirty="0" smtClean="0"/>
              <a:t>Never forget a face</a:t>
            </a:r>
          </a:p>
        </p:txBody>
      </p:sp>
      <p:pic>
        <p:nvPicPr>
          <p:cNvPr id="6" name="Picture 2" descr="C:\Documents and Settings\Diana\Local Settings\Temporary Internet Files\Content.IE5\X5BU47O7\MPj04067000000[1].jpg"/>
          <p:cNvPicPr>
            <a:picLocks noChangeAspect="1" noChangeArrowheads="1"/>
          </p:cNvPicPr>
          <p:nvPr/>
        </p:nvPicPr>
        <p:blipFill>
          <a:blip r:embed="rId2" cstate="print"/>
          <a:srcRect/>
          <a:stretch>
            <a:fillRect/>
          </a:stretch>
        </p:blipFill>
        <p:spPr bwMode="auto">
          <a:xfrm>
            <a:off x="4648200" y="3429000"/>
            <a:ext cx="3654667" cy="243549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Aural Learners</a:t>
            </a:r>
            <a:endParaRPr lang="en-US" dirty="0"/>
          </a:p>
        </p:txBody>
      </p:sp>
      <p:sp>
        <p:nvSpPr>
          <p:cNvPr id="6" name="Content Placeholder 5"/>
          <p:cNvSpPr>
            <a:spLocks noGrp="1"/>
          </p:cNvSpPr>
          <p:nvPr>
            <p:ph sz="half" idx="2"/>
          </p:nvPr>
        </p:nvSpPr>
        <p:spPr/>
        <p:txBody>
          <a:bodyPr/>
          <a:lstStyle/>
          <a:p>
            <a:r>
              <a:rPr lang="en-US" dirty="0" smtClean="0"/>
              <a:t>May sing well or play an instrument</a:t>
            </a:r>
          </a:p>
          <a:p>
            <a:r>
              <a:rPr lang="en-US" dirty="0" smtClean="0"/>
              <a:t>Love  to listen to music</a:t>
            </a:r>
          </a:p>
          <a:p>
            <a:r>
              <a:rPr lang="en-US" dirty="0" smtClean="0"/>
              <a:t>Good listeners</a:t>
            </a:r>
          </a:p>
          <a:p>
            <a:r>
              <a:rPr lang="en-US" dirty="0" smtClean="0"/>
              <a:t>Not afraid to talk in front of a group</a:t>
            </a:r>
          </a:p>
          <a:p>
            <a:r>
              <a:rPr lang="en-US" dirty="0" smtClean="0"/>
              <a:t>Call their friends and family members often</a:t>
            </a:r>
          </a:p>
          <a:p>
            <a:r>
              <a:rPr lang="en-US" dirty="0" smtClean="0"/>
              <a:t>Never forget a name</a:t>
            </a:r>
            <a:endParaRPr lang="en-US" dirty="0"/>
          </a:p>
        </p:txBody>
      </p:sp>
      <p:pic>
        <p:nvPicPr>
          <p:cNvPr id="7" name="Picture 2" descr="C:\Documents and Settings\Diana\Local Settings\Temporary Internet Files\Content.IE5\9SUPV8GU\MPj04243770000[1].jpg"/>
          <p:cNvPicPr>
            <a:picLocks noChangeAspect="1" noChangeArrowheads="1"/>
          </p:cNvPicPr>
          <p:nvPr/>
        </p:nvPicPr>
        <p:blipFill>
          <a:blip r:embed="rId2" cstate="print"/>
          <a:srcRect/>
          <a:stretch>
            <a:fillRect/>
          </a:stretch>
        </p:blipFill>
        <p:spPr bwMode="auto">
          <a:xfrm>
            <a:off x="1219200" y="2438400"/>
            <a:ext cx="3352800" cy="3352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And Writing Learners</a:t>
            </a:r>
            <a:endParaRPr lang="en-US" dirty="0"/>
          </a:p>
        </p:txBody>
      </p:sp>
      <p:sp>
        <p:nvSpPr>
          <p:cNvPr id="5" name="Content Placeholder 4"/>
          <p:cNvSpPr>
            <a:spLocks noGrp="1"/>
          </p:cNvSpPr>
          <p:nvPr>
            <p:ph sz="half" idx="1"/>
          </p:nvPr>
        </p:nvSpPr>
        <p:spPr/>
        <p:txBody>
          <a:bodyPr/>
          <a:lstStyle/>
          <a:p>
            <a:r>
              <a:rPr lang="en-US" dirty="0" smtClean="0"/>
              <a:t>Avid readers</a:t>
            </a:r>
          </a:p>
          <a:p>
            <a:r>
              <a:rPr lang="en-US" dirty="0" smtClean="0"/>
              <a:t>May keep a diary or journal</a:t>
            </a:r>
          </a:p>
          <a:p>
            <a:r>
              <a:rPr lang="en-US" dirty="0" smtClean="0"/>
              <a:t>Prefer sending text, letter, or email rather than making a phone call</a:t>
            </a:r>
          </a:p>
          <a:p>
            <a:r>
              <a:rPr lang="en-US" dirty="0" smtClean="0"/>
              <a:t>Good at spelling</a:t>
            </a:r>
          </a:p>
          <a:p>
            <a:r>
              <a:rPr lang="en-US" dirty="0" smtClean="0"/>
              <a:t>Like learning and using new words</a:t>
            </a:r>
          </a:p>
        </p:txBody>
      </p:sp>
      <p:pic>
        <p:nvPicPr>
          <p:cNvPr id="8" name="Picture 5" descr="C:\Documents and Settings\Diana\Local Settings\Temporary Internet Files\Content.IE5\X5BU47O7\MPj04090090000[1].jpg"/>
          <p:cNvPicPr>
            <a:picLocks noChangeAspect="1" noChangeArrowheads="1"/>
          </p:cNvPicPr>
          <p:nvPr/>
        </p:nvPicPr>
        <p:blipFill>
          <a:blip r:embed="rId2" cstate="print"/>
          <a:srcRect/>
          <a:stretch>
            <a:fillRect/>
          </a:stretch>
        </p:blipFill>
        <p:spPr bwMode="auto">
          <a:xfrm>
            <a:off x="5105400" y="2514600"/>
            <a:ext cx="3111996" cy="3124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Kinesthetic Learners</a:t>
            </a:r>
            <a:endParaRPr lang="en-US" dirty="0"/>
          </a:p>
        </p:txBody>
      </p:sp>
      <p:sp>
        <p:nvSpPr>
          <p:cNvPr id="4" name="Content Placeholder 3"/>
          <p:cNvSpPr>
            <a:spLocks noGrp="1"/>
          </p:cNvSpPr>
          <p:nvPr>
            <p:ph sz="half" idx="2"/>
          </p:nvPr>
        </p:nvSpPr>
        <p:spPr/>
        <p:txBody>
          <a:bodyPr>
            <a:normAutofit/>
          </a:bodyPr>
          <a:lstStyle/>
          <a:p>
            <a:r>
              <a:rPr lang="en-US" dirty="0" smtClean="0"/>
              <a:t>May be athletic</a:t>
            </a:r>
          </a:p>
          <a:p>
            <a:r>
              <a:rPr lang="en-US" dirty="0" smtClean="0"/>
              <a:t>Use body language to communicate</a:t>
            </a:r>
          </a:p>
          <a:p>
            <a:r>
              <a:rPr lang="en-US" dirty="0" smtClean="0"/>
              <a:t>May enjoy roller coasters, dancing, martial arts or other physical activities</a:t>
            </a:r>
          </a:p>
          <a:p>
            <a:r>
              <a:rPr lang="en-US" dirty="0" smtClean="0"/>
              <a:t>Have trouble sitting still for long periods of time</a:t>
            </a:r>
            <a:endParaRPr lang="en-US" dirty="0"/>
          </a:p>
        </p:txBody>
      </p:sp>
      <p:pic>
        <p:nvPicPr>
          <p:cNvPr id="5" name="Picture 3" descr="C:\Documents and Settings\Diana\Local Settings\Temporary Internet Files\Content.IE5\TWZ5VQWU\MPj04383210000[1].jpg"/>
          <p:cNvPicPr>
            <a:picLocks noChangeAspect="1" noChangeArrowheads="1"/>
          </p:cNvPicPr>
          <p:nvPr/>
        </p:nvPicPr>
        <p:blipFill>
          <a:blip r:embed="rId2" cstate="print"/>
          <a:srcRect l="11386"/>
          <a:stretch>
            <a:fillRect/>
          </a:stretch>
        </p:blipFill>
        <p:spPr bwMode="auto">
          <a:xfrm>
            <a:off x="1143000" y="2819400"/>
            <a:ext cx="3558209" cy="22823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914400" y="457200"/>
            <a:ext cx="7848600" cy="3503815"/>
          </a:xfrm>
          <a:prstGeom prst="rect">
            <a:avLst/>
          </a:prstGeom>
        </p:spPr>
        <p:txBody>
          <a:bodyPr>
            <a:norm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0" i="0" u="none" strike="noStrike" kern="1200" cap="all" spc="150" normalizeH="0" baseline="0" noProof="0" dirty="0" smtClean="0">
                <a:ln>
                  <a:noFill/>
                </a:ln>
                <a:solidFill>
                  <a:schemeClr val="tx2"/>
                </a:solidFill>
                <a:effectLst/>
                <a:uLnTx/>
                <a:uFillTx/>
                <a:latin typeface="+mj-lt"/>
                <a:ea typeface="+mj-ea"/>
                <a:cs typeface="+mj-cs"/>
              </a:rPr>
              <a:t>Which Study Strategies</a:t>
            </a:r>
            <a:r>
              <a:rPr kumimoji="0" lang="en-US" sz="4400" b="0" i="0" u="none" strike="noStrike" kern="1200" cap="all" spc="150" normalizeH="0" noProof="0" dirty="0" smtClean="0">
                <a:ln>
                  <a:noFill/>
                </a:ln>
                <a:solidFill>
                  <a:schemeClr val="tx2"/>
                </a:solidFill>
                <a:effectLst/>
                <a:uLnTx/>
                <a:uFillTx/>
                <a:latin typeface="+mj-lt"/>
                <a:ea typeface="+mj-ea"/>
                <a:cs typeface="+mj-cs"/>
              </a:rPr>
              <a:t> Are Best Suited for Your Learning Style? (SEE PG. 3 HP.)</a:t>
            </a:r>
            <a:endParaRPr kumimoji="0" lang="en-US" sz="4400" b="0" i="0" u="none" strike="noStrike" kern="1200" cap="all" spc="150" normalizeH="0" baseline="0" noProof="0" dirty="0">
              <a:ln>
                <a:noFill/>
              </a:ln>
              <a:solidFill>
                <a:schemeClr val="tx2"/>
              </a:solidFill>
              <a:effectLst/>
              <a:uLnTx/>
              <a:uFillTx/>
              <a:latin typeface="+mj-lt"/>
              <a:ea typeface="+mj-ea"/>
              <a:cs typeface="+mj-cs"/>
            </a:endParaRPr>
          </a:p>
        </p:txBody>
      </p:sp>
      <p:pic>
        <p:nvPicPr>
          <p:cNvPr id="36866" name="Picture 2" descr="http://static1.squarespace.com/static/55783805e4b09afb6cf06818/t/557c612de4b00a7454275f6d/1434214704278/dog-study-quilie.jpg"/>
          <p:cNvPicPr>
            <a:picLocks noChangeAspect="1" noChangeArrowheads="1"/>
          </p:cNvPicPr>
          <p:nvPr/>
        </p:nvPicPr>
        <p:blipFill>
          <a:blip r:embed="rId2" cstate="print"/>
          <a:srcRect/>
          <a:stretch>
            <a:fillRect/>
          </a:stretch>
        </p:blipFill>
        <p:spPr bwMode="auto">
          <a:xfrm>
            <a:off x="2286000" y="2819400"/>
            <a:ext cx="5043431" cy="3352800"/>
          </a:xfrm>
          <a:prstGeom prst="rect">
            <a:avLst/>
          </a:prstGeom>
          <a:noFill/>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Email Etiquette</a:t>
            </a:r>
            <a:endParaRPr lang="en-US" dirty="0"/>
          </a:p>
        </p:txBody>
      </p:sp>
      <p:sp>
        <p:nvSpPr>
          <p:cNvPr id="4" name="Text Placeholder 3"/>
          <p:cNvSpPr>
            <a:spLocks noGrp="1"/>
          </p:cNvSpPr>
          <p:nvPr>
            <p:ph type="body" idx="1"/>
          </p:nvPr>
        </p:nvSpPr>
        <p:spPr/>
        <p:txBody>
          <a:bodyPr/>
          <a:lstStyle/>
          <a:p>
            <a:r>
              <a:rPr lang="en-US" dirty="0" smtClean="0"/>
              <a:t>Are you ready to take notes?</a:t>
            </a:r>
            <a:endParaRPr lang="en-US" dirty="0"/>
          </a:p>
        </p:txBody>
      </p:sp>
      <p:pic>
        <p:nvPicPr>
          <p:cNvPr id="10248" name="Picture 8" descr="http://www.sevencreative.co.uk/cmsimages/email-marketing-prices%281%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33400"/>
            <a:ext cx="28575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081945"/>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Communication</a:t>
            </a:r>
            <a:endParaRPr lang="en-US" dirty="0"/>
          </a:p>
        </p:txBody>
      </p:sp>
      <p:sp>
        <p:nvSpPr>
          <p:cNvPr id="3" name="Content Placeholder 2"/>
          <p:cNvSpPr>
            <a:spLocks noGrp="1"/>
          </p:cNvSpPr>
          <p:nvPr>
            <p:ph sz="half" idx="1"/>
          </p:nvPr>
        </p:nvSpPr>
        <p:spPr/>
        <p:txBody>
          <a:bodyPr/>
          <a:lstStyle/>
          <a:p>
            <a:r>
              <a:rPr lang="en-US" dirty="0" smtClean="0"/>
              <a:t>On college campuses and in the work place, email is the primary form of communication.</a:t>
            </a:r>
          </a:p>
          <a:p>
            <a:r>
              <a:rPr lang="en-US" dirty="0" smtClean="0"/>
              <a:t>Following email etiquette helps to ensure that messages are communicated successfully.</a:t>
            </a:r>
          </a:p>
        </p:txBody>
      </p:sp>
      <p:pic>
        <p:nvPicPr>
          <p:cNvPr id="6" name="Picture 3" descr="C:\Users\dijackso\AppData\Local\Microsoft\Windows\Temporary Internet Files\Content.IE5\3B4PCAWF\MP9003826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81200"/>
            <a:ext cx="2721429"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37502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Be brief and to the point</a:t>
            </a:r>
            <a:endParaRPr lang="en-US" dirty="0"/>
          </a:p>
        </p:txBody>
      </p:sp>
      <p:sp>
        <p:nvSpPr>
          <p:cNvPr id="3" name="Content Placeholder 2"/>
          <p:cNvSpPr>
            <a:spLocks noGrp="1"/>
          </p:cNvSpPr>
          <p:nvPr>
            <p:ph idx="1"/>
          </p:nvPr>
        </p:nvSpPr>
        <p:spPr/>
        <p:txBody>
          <a:bodyPr/>
          <a:lstStyle/>
          <a:p>
            <a:r>
              <a:rPr lang="en-US" dirty="0" smtClean="0"/>
              <a:t>You are not writing a novel!</a:t>
            </a:r>
          </a:p>
          <a:p>
            <a:r>
              <a:rPr lang="en-US" dirty="0" smtClean="0"/>
              <a:t>Professors and other professionals receive several dozen emails every day.</a:t>
            </a:r>
          </a:p>
          <a:p>
            <a:r>
              <a:rPr lang="en-US" dirty="0" smtClean="0"/>
              <a:t>Stick to key points.</a:t>
            </a:r>
          </a:p>
        </p:txBody>
      </p:sp>
      <p:pic>
        <p:nvPicPr>
          <p:cNvPr id="6146" name="Picture 2" descr="http://sanderssays.typepad.com/.a/6a00d8341c519753ef013488644603970c-pi"/>
          <p:cNvPicPr>
            <a:picLocks noChangeAspect="1" noChangeArrowheads="1"/>
          </p:cNvPicPr>
          <p:nvPr/>
        </p:nvPicPr>
        <p:blipFill>
          <a:blip r:embed="rId2" cstate="print"/>
          <a:srcRect/>
          <a:stretch>
            <a:fillRect/>
          </a:stretch>
        </p:blipFill>
        <p:spPr bwMode="auto">
          <a:xfrm>
            <a:off x="4419600" y="3429000"/>
            <a:ext cx="3752370" cy="2790826"/>
          </a:xfrm>
          <a:prstGeom prst="rect">
            <a:avLst/>
          </a:prstGeom>
          <a:ln>
            <a:noFill/>
          </a:ln>
          <a:effectLst>
            <a:softEdge rad="112500"/>
          </a:effec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08617"/>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6155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2. Include an appropriate subject line.</a:t>
            </a:r>
            <a:endParaRPr lang="en-US" dirty="0"/>
          </a:p>
        </p:txBody>
      </p:sp>
      <p:sp>
        <p:nvSpPr>
          <p:cNvPr id="6" name="Content Placeholder 5"/>
          <p:cNvSpPr>
            <a:spLocks noGrp="1"/>
          </p:cNvSpPr>
          <p:nvPr>
            <p:ph idx="1"/>
          </p:nvPr>
        </p:nvSpPr>
        <p:spPr/>
        <p:txBody>
          <a:bodyPr>
            <a:normAutofit fontScale="92500" lnSpcReduction="10000"/>
          </a:bodyPr>
          <a:lstStyle/>
          <a:p>
            <a:r>
              <a:rPr lang="en-US" sz="2800" dirty="0" smtClean="0"/>
              <a:t>Write a brief subject line that indicates what your email is about.</a:t>
            </a:r>
          </a:p>
          <a:p>
            <a:pPr lvl="1"/>
            <a:r>
              <a:rPr lang="en-US" sz="2400" i="1" dirty="0" smtClean="0"/>
              <a:t>HIST 17B Tues. &amp; Thurs. 1:00</a:t>
            </a:r>
          </a:p>
          <a:p>
            <a:pPr lvl="1"/>
            <a:r>
              <a:rPr lang="en-US" sz="2400" i="1" dirty="0" smtClean="0"/>
              <a:t>Class absence</a:t>
            </a:r>
          </a:p>
          <a:p>
            <a:pPr lvl="1"/>
            <a:r>
              <a:rPr lang="en-US" sz="2400" i="1" dirty="0" smtClean="0"/>
              <a:t>Research paper</a:t>
            </a:r>
          </a:p>
          <a:p>
            <a:pPr lvl="1"/>
            <a:r>
              <a:rPr lang="en-US" sz="2600" i="1" dirty="0" smtClean="0"/>
              <a:t>Administrative </a:t>
            </a:r>
            <a:r>
              <a:rPr lang="en-US" sz="2600" i="1" dirty="0"/>
              <a:t>Assistant </a:t>
            </a:r>
            <a:r>
              <a:rPr lang="en-US" sz="2600" i="1" dirty="0" smtClean="0"/>
              <a:t>Position</a:t>
            </a:r>
            <a:endParaRPr lang="en-US" sz="2800" dirty="0" smtClean="0"/>
          </a:p>
          <a:p>
            <a:r>
              <a:rPr lang="en-US" sz="2800" dirty="0" smtClean="0"/>
              <a:t>Emails without subject lines or subject lines like “hi” or “hey” may end up in the receiver’s spam folder.</a:t>
            </a:r>
          </a:p>
        </p:txBody>
      </p:sp>
      <p:pic>
        <p:nvPicPr>
          <p:cNvPr id="8" name="Picture 3" descr="C:\Users\dijackso\AppData\Local\Microsoft\Windows\Temporary Internet Files\Content.IE5\G7Y52DWC\importa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108617"/>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45839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Habits of Mind</a:t>
            </a:r>
            <a:endParaRPr lang="en-US" dirty="0"/>
          </a:p>
        </p:txBody>
      </p:sp>
      <p:sp>
        <p:nvSpPr>
          <p:cNvPr id="5" name="Content Placeholder 4"/>
          <p:cNvSpPr>
            <a:spLocks noGrp="1"/>
          </p:cNvSpPr>
          <p:nvPr>
            <p:ph idx="1"/>
          </p:nvPr>
        </p:nvSpPr>
        <p:spPr/>
        <p:txBody>
          <a:bodyPr/>
          <a:lstStyle/>
          <a:p>
            <a:r>
              <a:rPr lang="en-US" dirty="0" smtClean="0"/>
              <a:t>Who decides your final grade for this class?</a:t>
            </a:r>
          </a:p>
          <a:p>
            <a:r>
              <a:rPr lang="en-US" dirty="0" smtClean="0"/>
              <a:t>Turn to page 2 of the syllabus for this class.</a:t>
            </a:r>
          </a:p>
          <a:p>
            <a:r>
              <a:rPr lang="en-US" dirty="0" smtClean="0"/>
              <a:t>In groups, come up with a list of obstacles that college students often face (both academic and personal).</a:t>
            </a:r>
          </a:p>
          <a:p>
            <a:r>
              <a:rPr lang="en-US" dirty="0" smtClean="0"/>
              <a:t>Choose two of those obstacles, and discuss ways that students can respond proactively, practicing habits of mind.</a:t>
            </a:r>
            <a:endParaRPr lang="en-US" dirty="0"/>
          </a:p>
        </p:txBody>
      </p:sp>
      <p:pic>
        <p:nvPicPr>
          <p:cNvPr id="1026" name="Picture 2" descr="C:\Users\dijackso\AppData\Local\Microsoft\Windows\Temporary Internet Files\Content.IE5\5QFLHGEG\subconscious-min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4248" y="609599"/>
            <a:ext cx="1892808"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03897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Include an appropriate greeting/closing</a:t>
            </a:r>
            <a:endParaRPr lang="en-US" dirty="0"/>
          </a:p>
        </p:txBody>
      </p:sp>
      <p:sp>
        <p:nvSpPr>
          <p:cNvPr id="3" name="Content Placeholder 2"/>
          <p:cNvSpPr>
            <a:spLocks noGrp="1"/>
          </p:cNvSpPr>
          <p:nvPr>
            <p:ph sz="half" idx="1"/>
          </p:nvPr>
        </p:nvSpPr>
        <p:spPr>
          <a:xfrm>
            <a:off x="942975" y="2286000"/>
            <a:ext cx="3593592" cy="4191000"/>
          </a:xfrm>
        </p:spPr>
        <p:txBody>
          <a:bodyPr>
            <a:normAutofit lnSpcReduction="10000"/>
          </a:bodyPr>
          <a:lstStyle/>
          <a:p>
            <a:r>
              <a:rPr lang="en-US" dirty="0" smtClean="0"/>
              <a:t>“Hi,” “Hello,” “Dear,” and “Good </a:t>
            </a:r>
            <a:r>
              <a:rPr lang="en-US" dirty="0" smtClean="0"/>
              <a:t>morning” are all appropriate greetings for a professional email.</a:t>
            </a:r>
          </a:p>
          <a:p>
            <a:r>
              <a:rPr lang="en-US" dirty="0" smtClean="0"/>
              <a:t>Include the person’s title (Mr./Ms./Mrs./Dr.) if appropriate.</a:t>
            </a:r>
          </a:p>
          <a:p>
            <a:r>
              <a:rPr lang="en-US" dirty="0" smtClean="0"/>
              <a:t>Spell </a:t>
            </a:r>
            <a:r>
              <a:rPr lang="en-US" dirty="0" smtClean="0"/>
              <a:t>his/her name correctly.</a:t>
            </a:r>
          </a:p>
          <a:p>
            <a:r>
              <a:rPr lang="en-US" dirty="0"/>
              <a:t>Include your full name and class information</a:t>
            </a:r>
            <a:r>
              <a:rPr lang="en-US" dirty="0" smtClean="0"/>
              <a:t>.</a:t>
            </a:r>
            <a:endParaRPr lang="en-US" dirty="0" smtClean="0"/>
          </a:p>
          <a:p>
            <a:r>
              <a:rPr lang="en-US" dirty="0" smtClean="0"/>
              <a:t>“</a:t>
            </a:r>
            <a:r>
              <a:rPr lang="en-US" dirty="0" smtClean="0"/>
              <a:t>Sincerely” and “Thank you” are appropriate closings</a:t>
            </a:r>
            <a:r>
              <a:rPr lang="en-US" dirty="0" smtClean="0"/>
              <a:t>.</a:t>
            </a:r>
            <a:endParaRPr lang="en-US" dirty="0" smtClean="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768" y="2514600"/>
            <a:ext cx="3470955" cy="3467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08617"/>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2638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 Use standard English</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No texting slang (An email is not a text message!)</a:t>
            </a:r>
          </a:p>
          <a:p>
            <a:r>
              <a:rPr lang="en-US" dirty="0" smtClean="0"/>
              <a:t>Complete sentences</a:t>
            </a:r>
          </a:p>
          <a:p>
            <a:r>
              <a:rPr lang="en-US" dirty="0" smtClean="0"/>
              <a:t>Correct grammar, spelling, and </a:t>
            </a:r>
            <a:r>
              <a:rPr lang="en-US" dirty="0" smtClean="0"/>
              <a:t>punctuation (Proofread </a:t>
            </a:r>
            <a:r>
              <a:rPr lang="en-US" dirty="0"/>
              <a:t>before sending</a:t>
            </a:r>
            <a:r>
              <a:rPr lang="en-US" dirty="0" smtClean="0"/>
              <a:t>.)</a:t>
            </a:r>
            <a:endParaRPr lang="en-US" dirty="0" smtClean="0"/>
          </a:p>
          <a:p>
            <a:r>
              <a:rPr lang="en-US" dirty="0" smtClean="0"/>
              <a:t>DO NOT WRITE IN ALL CAPS (The recipient may feel as though they are being shouted at</a:t>
            </a:r>
            <a:r>
              <a:rPr lang="en-US" dirty="0" smtClean="0"/>
              <a:t>.)</a:t>
            </a:r>
            <a:endParaRPr lang="en-US" dirty="0" smtClean="0"/>
          </a:p>
        </p:txBody>
      </p:sp>
      <p:pic>
        <p:nvPicPr>
          <p:cNvPr id="5122" name="Picture 2" descr="C:\Users\dijackso\AppData\Local\Microsoft\Windows\Temporary Internet Files\Content.IE5\CHWAP08J\MP9004331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7835" y="2819400"/>
            <a:ext cx="3533205"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08617"/>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64100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fade">
                                      <p:cBhvr>
                                        <p:cTn id="29" dur="1000"/>
                                        <p:tgtEl>
                                          <p:spTgt spid="5122"/>
                                        </p:tgtEl>
                                      </p:cBhvr>
                                    </p:animEffect>
                                    <p:anim calcmode="lin" valueType="num">
                                      <p:cBhvr>
                                        <p:cTn id="30" dur="1000" fill="hold"/>
                                        <p:tgtEl>
                                          <p:spTgt spid="5122"/>
                                        </p:tgtEl>
                                        <p:attrNameLst>
                                          <p:attrName>ppt_x</p:attrName>
                                        </p:attrNameLst>
                                      </p:cBhvr>
                                      <p:tavLst>
                                        <p:tav tm="0">
                                          <p:val>
                                            <p:strVal val="#ppt_x"/>
                                          </p:val>
                                        </p:tav>
                                        <p:tav tm="100000">
                                          <p:val>
                                            <p:strVal val="#ppt_x"/>
                                          </p:val>
                                        </p:tav>
                                      </p:tavLst>
                                    </p:anim>
                                    <p:anim calcmode="lin" valueType="num">
                                      <p:cBhvr>
                                        <p:cTn id="31"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 Keep it formal and professional</a:t>
            </a:r>
            <a:endParaRPr lang="en-US" dirty="0"/>
          </a:p>
        </p:txBody>
      </p:sp>
      <p:sp>
        <p:nvSpPr>
          <p:cNvPr id="3" name="Content Placeholder 2"/>
          <p:cNvSpPr>
            <a:spLocks noGrp="1"/>
          </p:cNvSpPr>
          <p:nvPr>
            <p:ph idx="1"/>
          </p:nvPr>
        </p:nvSpPr>
        <p:spPr/>
        <p:txBody>
          <a:bodyPr/>
          <a:lstStyle/>
          <a:p>
            <a:r>
              <a:rPr lang="en-US" dirty="0" smtClean="0"/>
              <a:t>Be polite (Use words like “please” and “thank you.”)</a:t>
            </a:r>
          </a:p>
          <a:p>
            <a:r>
              <a:rPr lang="en-US" dirty="0" smtClean="0"/>
              <a:t>Don’t include anything too personal.</a:t>
            </a:r>
          </a:p>
          <a:p>
            <a:r>
              <a:rPr lang="en-US" dirty="0" smtClean="0"/>
              <a:t>Allow at least 24-48 hours for a reply.</a:t>
            </a:r>
          </a:p>
          <a:p>
            <a:endParaRPr lang="en-US" dirty="0"/>
          </a:p>
        </p:txBody>
      </p:sp>
      <p:sp>
        <p:nvSpPr>
          <p:cNvPr id="2050" name="AutoShape 2" descr="https://encrypted-tbn1.gstatic.com/images?q=tbn:ANd9GcR1Q-ysc0ofBUNLrMeb4nNBScixv1398KyCQ38XV-gqK95iyON6"/>
          <p:cNvSpPr>
            <a:spLocks noChangeAspect="1" noChangeArrowheads="1"/>
          </p:cNvSpPr>
          <p:nvPr/>
        </p:nvSpPr>
        <p:spPr bwMode="auto">
          <a:xfrm>
            <a:off x="155575" y="-1143000"/>
            <a:ext cx="361950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s://encrypted-tbn1.gstatic.com/images?q=tbn:ANd9GcR1Q-ysc0ofBUNLrMeb4nNBScixv1398KyCQ38XV-gqK95iyON6"/>
          <p:cNvSpPr>
            <a:spLocks noChangeAspect="1" noChangeArrowheads="1"/>
          </p:cNvSpPr>
          <p:nvPr/>
        </p:nvSpPr>
        <p:spPr bwMode="auto">
          <a:xfrm>
            <a:off x="155575" y="-1143000"/>
            <a:ext cx="361950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nonprofitpeople.monster.com/nfs/nonprofitpeople/attachment_images/0001/1332/iStock_000003795732_crop380w.jpg?1272060360"/>
          <p:cNvSpPr>
            <a:spLocks noChangeAspect="1" noChangeArrowheads="1"/>
          </p:cNvSpPr>
          <p:nvPr/>
        </p:nvSpPr>
        <p:spPr bwMode="auto">
          <a:xfrm>
            <a:off x="155575" y="-1143000"/>
            <a:ext cx="361950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http://nonprofitpeople.monster.com/nfs/nonprofitpeople/attachment_images/0001/1332/iStock_000003795732_crop380w.jpg?1272060360"/>
          <p:cNvPicPr>
            <a:picLocks noChangeAspect="1" noChangeArrowheads="1"/>
          </p:cNvPicPr>
          <p:nvPr/>
        </p:nvPicPr>
        <p:blipFill>
          <a:blip r:embed="rId2" cstate="print"/>
          <a:srcRect/>
          <a:stretch>
            <a:fillRect/>
          </a:stretch>
        </p:blipFill>
        <p:spPr bwMode="auto">
          <a:xfrm>
            <a:off x="4648200" y="3810000"/>
            <a:ext cx="3503676" cy="2305050"/>
          </a:xfrm>
          <a:prstGeom prst="rect">
            <a:avLst/>
          </a:prstGeom>
          <a:ln>
            <a:noFill/>
          </a:ln>
          <a:effectLst>
            <a:softEdge rad="112500"/>
          </a:effectLst>
        </p:spPr>
      </p:pic>
      <p:pic>
        <p:nvPicPr>
          <p:cNvPr id="8"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08617"/>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7768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4" name="Content Placeholder 3"/>
          <p:cNvSpPr>
            <a:spLocks noGrp="1"/>
          </p:cNvSpPr>
          <p:nvPr>
            <p:ph idx="1"/>
          </p:nvPr>
        </p:nvSpPr>
        <p:spPr/>
        <p:txBody>
          <a:bodyPr/>
          <a:lstStyle/>
          <a:p>
            <a:r>
              <a:rPr lang="en-US" dirty="0" smtClean="0"/>
              <a:t>Read the email from Vanessa to her professor.</a:t>
            </a:r>
          </a:p>
          <a:p>
            <a:r>
              <a:rPr lang="en-US" dirty="0" smtClean="0"/>
              <a:t>Keeping in mind the guidelines we just reviewed, discuss in groups what should she have done differently. Have one of your group members keep a list with your ideas.</a:t>
            </a:r>
            <a:endParaRPr lang="en-US" dirty="0"/>
          </a:p>
        </p:txBody>
      </p:sp>
      <p:pic>
        <p:nvPicPr>
          <p:cNvPr id="2050" name="Picture 2" descr="http://www.myimonline.com/wp-content/uploads/2015/12/Email-Subject-Lines-that-Get-Attention.jpg"/>
          <p:cNvPicPr>
            <a:picLocks noChangeAspect="1" noChangeArrowheads="1"/>
          </p:cNvPicPr>
          <p:nvPr/>
        </p:nvPicPr>
        <p:blipFill>
          <a:blip r:embed="rId2" cstate="print"/>
          <a:srcRect/>
          <a:stretch>
            <a:fillRect/>
          </a:stretch>
        </p:blipFill>
        <p:spPr bwMode="auto">
          <a:xfrm>
            <a:off x="4419600" y="3938798"/>
            <a:ext cx="3876725" cy="2184232"/>
          </a:xfrm>
          <a:prstGeom prst="rect">
            <a:avLst/>
          </a:prstGeom>
          <a:noFill/>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8758" y="914400"/>
            <a:ext cx="7633742" cy="4965193"/>
          </a:xfrm>
        </p:spPr>
        <p:txBody>
          <a:bodyPr>
            <a:normAutofit/>
          </a:bodyPr>
          <a:lstStyle/>
          <a:p>
            <a:pPr>
              <a:buNone/>
            </a:pPr>
            <a:r>
              <a:rPr lang="en-US" dirty="0" smtClean="0"/>
              <a:t>From: prettygurlkat@gmail.com</a:t>
            </a:r>
          </a:p>
          <a:p>
            <a:pPr>
              <a:buNone/>
            </a:pPr>
            <a:r>
              <a:rPr lang="en-US" dirty="0" smtClean="0"/>
              <a:t>To: diana.cason@bakersfieldcollege.edu</a:t>
            </a:r>
          </a:p>
          <a:p>
            <a:pPr>
              <a:buNone/>
            </a:pPr>
            <a:r>
              <a:rPr lang="en-US" dirty="0" smtClean="0"/>
              <a:t>Date: 12/10/2015</a:t>
            </a:r>
          </a:p>
          <a:p>
            <a:pPr>
              <a:buNone/>
            </a:pPr>
            <a:r>
              <a:rPr lang="en-US" dirty="0" smtClean="0"/>
              <a:t>Subject: class</a:t>
            </a:r>
          </a:p>
          <a:p>
            <a:pPr>
              <a:buNone/>
            </a:pPr>
            <a:r>
              <a:rPr lang="en-US" dirty="0" smtClean="0"/>
              <a:t> </a:t>
            </a:r>
          </a:p>
          <a:p>
            <a:pPr marL="0" indent="0">
              <a:buNone/>
            </a:pPr>
            <a:r>
              <a:rPr lang="en-US" dirty="0" smtClean="0"/>
              <a:t>hey miss Cason!! this is </a:t>
            </a:r>
            <a:r>
              <a:rPr lang="en-US" dirty="0" err="1" smtClean="0"/>
              <a:t>vanessa</a:t>
            </a:r>
            <a:r>
              <a:rPr lang="en-US" dirty="0" smtClean="0"/>
              <a:t> from </a:t>
            </a:r>
            <a:r>
              <a:rPr lang="en-US" dirty="0" err="1" smtClean="0"/>
              <a:t>ur</a:t>
            </a:r>
            <a:r>
              <a:rPr lang="en-US" dirty="0" smtClean="0"/>
              <a:t> class… </a:t>
            </a:r>
            <a:r>
              <a:rPr lang="en-US" dirty="0" err="1" smtClean="0"/>
              <a:t>im</a:t>
            </a:r>
            <a:r>
              <a:rPr lang="en-US" dirty="0" smtClean="0"/>
              <a:t> sorry </a:t>
            </a:r>
            <a:r>
              <a:rPr lang="en-US" dirty="0" err="1" smtClean="0"/>
              <a:t>i</a:t>
            </a:r>
            <a:r>
              <a:rPr lang="en-US" dirty="0" smtClean="0"/>
              <a:t> missed class yesterday. my bf flushed my car keys down the toilet </a:t>
            </a:r>
            <a:r>
              <a:rPr lang="en-US" dirty="0" err="1" smtClean="0"/>
              <a:t>cuz</a:t>
            </a:r>
            <a:r>
              <a:rPr lang="en-US" dirty="0" smtClean="0"/>
              <a:t> he was jealous </a:t>
            </a:r>
            <a:r>
              <a:rPr lang="en-US" dirty="0" err="1" smtClean="0"/>
              <a:t>lol</a:t>
            </a:r>
            <a:r>
              <a:rPr lang="en-US" dirty="0" smtClean="0"/>
              <a:t> an </a:t>
            </a:r>
            <a:r>
              <a:rPr lang="en-US" dirty="0" err="1" smtClean="0"/>
              <a:t>i</a:t>
            </a:r>
            <a:r>
              <a:rPr lang="en-US" dirty="0" smtClean="0"/>
              <a:t> </a:t>
            </a:r>
            <a:r>
              <a:rPr lang="en-US" dirty="0" err="1" smtClean="0"/>
              <a:t>couldnt</a:t>
            </a:r>
            <a:r>
              <a:rPr lang="en-US" dirty="0" smtClean="0"/>
              <a:t> get their. </a:t>
            </a:r>
            <a:r>
              <a:rPr lang="en-US" dirty="0" err="1" smtClean="0"/>
              <a:t>i</a:t>
            </a:r>
            <a:r>
              <a:rPr lang="en-US" dirty="0" smtClean="0"/>
              <a:t> know we had to turn in our project and take the exam. is it </a:t>
            </a:r>
            <a:r>
              <a:rPr lang="en-US" dirty="0" err="1" smtClean="0"/>
              <a:t>gonna</a:t>
            </a:r>
            <a:r>
              <a:rPr lang="en-US" dirty="0" smtClean="0"/>
              <a:t> hurt my grade? if u want I could come make it up.. </a:t>
            </a:r>
            <a:r>
              <a:rPr lang="en-US" dirty="0" err="1" smtClean="0"/>
              <a:t>i</a:t>
            </a:r>
            <a:r>
              <a:rPr lang="en-US" dirty="0" smtClean="0"/>
              <a:t> will turn in my project as soon as </a:t>
            </a:r>
            <a:r>
              <a:rPr lang="en-US" dirty="0" err="1" smtClean="0"/>
              <a:t>i</a:t>
            </a:r>
            <a:r>
              <a:rPr lang="en-US" dirty="0" smtClean="0"/>
              <a:t> can. also </a:t>
            </a:r>
            <a:r>
              <a:rPr lang="en-US" dirty="0" err="1" smtClean="0"/>
              <a:t>i</a:t>
            </a:r>
            <a:r>
              <a:rPr lang="en-US" dirty="0" smtClean="0"/>
              <a:t> </a:t>
            </a:r>
            <a:r>
              <a:rPr lang="en-US" dirty="0" err="1" smtClean="0"/>
              <a:t>wanna</a:t>
            </a:r>
            <a:r>
              <a:rPr lang="en-US" dirty="0" smtClean="0"/>
              <a:t> know if there is any hw </a:t>
            </a:r>
            <a:r>
              <a:rPr lang="en-US" dirty="0" err="1" smtClean="0"/>
              <a:t>cuz</a:t>
            </a:r>
            <a:r>
              <a:rPr lang="en-US" dirty="0" smtClean="0"/>
              <a:t> I work 15 hours a week an </a:t>
            </a:r>
            <a:r>
              <a:rPr lang="en-US" dirty="0" err="1" smtClean="0"/>
              <a:t>dont</a:t>
            </a:r>
            <a:r>
              <a:rPr lang="en-US" dirty="0" smtClean="0"/>
              <a:t> have time 2 get 2 a computer 2 look it up. um…well let me no. I’m a really good student &amp; </a:t>
            </a:r>
            <a:r>
              <a:rPr lang="en-US" dirty="0" err="1" smtClean="0"/>
              <a:t>i</a:t>
            </a:r>
            <a:r>
              <a:rPr lang="en-US" dirty="0" smtClean="0"/>
              <a:t> want an A in </a:t>
            </a:r>
            <a:r>
              <a:rPr lang="en-US" dirty="0" err="1" smtClean="0"/>
              <a:t>ur</a:t>
            </a:r>
            <a:r>
              <a:rPr lang="en-US" dirty="0" smtClean="0"/>
              <a:t> class. EMAIL ME BACK ASAP!!</a:t>
            </a:r>
            <a:endParaRPr lang="en-US" dirty="0"/>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Plagiarism</a:t>
            </a:r>
            <a:endParaRPr lang="en-US" dirty="0"/>
          </a:p>
        </p:txBody>
      </p:sp>
      <p:sp>
        <p:nvSpPr>
          <p:cNvPr id="5" name="Text Placeholder 4"/>
          <p:cNvSpPr>
            <a:spLocks noGrp="1"/>
          </p:cNvSpPr>
          <p:nvPr>
            <p:ph type="body" idx="1"/>
          </p:nvPr>
        </p:nvSpPr>
        <p:spPr/>
        <p:txBody>
          <a:bodyPr/>
          <a:lstStyle/>
          <a:p>
            <a:r>
              <a:rPr lang="en-US" dirty="0" smtClean="0"/>
              <a:t>Are you ready to take notes?</a:t>
            </a:r>
            <a:endParaRPr lang="en-US" dirty="0"/>
          </a:p>
        </p:txBody>
      </p:sp>
    </p:spTree>
    <p:extLst>
      <p:ext uri="{BB962C8B-B14F-4D97-AF65-F5344CB8AC3E}">
        <p14:creationId xmlns:p14="http://schemas.microsoft.com/office/powerpoint/2010/main" val="3988313714"/>
      </p:ext>
    </p:extLst>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PLAGIARISM TRUE OR FALSE</a:t>
            </a:r>
            <a:endParaRPr lang="en-US" dirty="0"/>
          </a:p>
        </p:txBody>
      </p:sp>
      <p:sp>
        <p:nvSpPr>
          <p:cNvPr id="5" name="Content Placeholder 4"/>
          <p:cNvSpPr>
            <a:spLocks noGrp="1"/>
          </p:cNvSpPr>
          <p:nvPr>
            <p:ph idx="1"/>
          </p:nvPr>
        </p:nvSpPr>
        <p:spPr>
          <a:xfrm>
            <a:off x="938758" y="1371600"/>
            <a:ext cx="7633742" cy="5029200"/>
          </a:xfrm>
        </p:spPr>
        <p:txBody>
          <a:bodyPr>
            <a:normAutofit fontScale="92500" lnSpcReduction="20000"/>
          </a:bodyPr>
          <a:lstStyle/>
          <a:p>
            <a:pPr>
              <a:lnSpc>
                <a:spcPct val="120000"/>
              </a:lnSpc>
            </a:pPr>
            <a:r>
              <a:rPr lang="en-US" dirty="0" smtClean="0"/>
              <a:t>If </a:t>
            </a:r>
            <a:r>
              <a:rPr lang="en-US" dirty="0"/>
              <a:t>I paraphrase something (put it in my own words), I do not need to give credit for </a:t>
            </a:r>
            <a:r>
              <a:rPr lang="en-US" dirty="0" smtClean="0"/>
              <a:t>it.</a:t>
            </a:r>
            <a:endParaRPr lang="en-US" dirty="0">
              <a:solidFill>
                <a:srgbClr val="FF0000"/>
              </a:solidFill>
            </a:endParaRPr>
          </a:p>
          <a:p>
            <a:pPr>
              <a:lnSpc>
                <a:spcPct val="120000"/>
              </a:lnSpc>
            </a:pPr>
            <a:r>
              <a:rPr lang="en-US" dirty="0" smtClean="0"/>
              <a:t>Copying </a:t>
            </a:r>
            <a:r>
              <a:rPr lang="en-US" dirty="0"/>
              <a:t>only one sentence from someone else’s work is not considered plagiarism</a:t>
            </a:r>
            <a:r>
              <a:rPr lang="en-US" dirty="0" smtClean="0"/>
              <a:t>.</a:t>
            </a:r>
            <a:endParaRPr lang="en-US" dirty="0"/>
          </a:p>
          <a:p>
            <a:pPr>
              <a:lnSpc>
                <a:spcPct val="120000"/>
              </a:lnSpc>
            </a:pPr>
            <a:r>
              <a:rPr lang="en-US" dirty="0" smtClean="0"/>
              <a:t>I </a:t>
            </a:r>
            <a:r>
              <a:rPr lang="en-US" dirty="0"/>
              <a:t>do not need to give credit for online sources because everything on the internet is considered “public domain</a:t>
            </a:r>
            <a:r>
              <a:rPr lang="en-US" dirty="0" smtClean="0"/>
              <a:t>.”</a:t>
            </a:r>
            <a:endParaRPr lang="en-US" dirty="0"/>
          </a:p>
          <a:p>
            <a:pPr>
              <a:lnSpc>
                <a:spcPct val="120000"/>
              </a:lnSpc>
            </a:pPr>
            <a:r>
              <a:rPr lang="en-US" dirty="0" smtClean="0"/>
              <a:t>I </a:t>
            </a:r>
            <a:r>
              <a:rPr lang="en-US" dirty="0"/>
              <a:t>do not need to give credit for facts, like “The earth is the third planet from the sun</a:t>
            </a:r>
            <a:r>
              <a:rPr lang="en-US" dirty="0" smtClean="0"/>
              <a:t>.”</a:t>
            </a:r>
            <a:endParaRPr lang="en-US" dirty="0">
              <a:solidFill>
                <a:srgbClr val="00B050"/>
              </a:solidFill>
            </a:endParaRPr>
          </a:p>
          <a:p>
            <a:pPr>
              <a:lnSpc>
                <a:spcPct val="120000"/>
              </a:lnSpc>
            </a:pPr>
            <a:r>
              <a:rPr lang="en-US" dirty="0" smtClean="0"/>
              <a:t>Professors </a:t>
            </a:r>
            <a:r>
              <a:rPr lang="en-US" dirty="0"/>
              <a:t>have no way of knowing if a student did not write all of his/her </a:t>
            </a:r>
            <a:r>
              <a:rPr lang="en-US" dirty="0" smtClean="0"/>
              <a:t>essay.</a:t>
            </a:r>
          </a:p>
          <a:p>
            <a:pPr>
              <a:lnSpc>
                <a:spcPct val="120000"/>
              </a:lnSpc>
            </a:pPr>
            <a:r>
              <a:rPr lang="en-US" dirty="0" smtClean="0"/>
              <a:t>If I </a:t>
            </a:r>
            <a:r>
              <a:rPr lang="en-US" dirty="0"/>
              <a:t>wrote a paper for my </a:t>
            </a:r>
            <a:r>
              <a:rPr lang="en-US" dirty="0" smtClean="0"/>
              <a:t>ACDV B80 </a:t>
            </a:r>
            <a:r>
              <a:rPr lang="en-US" dirty="0"/>
              <a:t>class, I can reuse it in my English 60 </a:t>
            </a:r>
            <a:r>
              <a:rPr lang="en-US" dirty="0" smtClean="0"/>
              <a:t>class because it’s my work.</a:t>
            </a:r>
            <a:endParaRPr lang="en-US" dirty="0"/>
          </a:p>
          <a:p>
            <a:pPr>
              <a:lnSpc>
                <a:spcPct val="120000"/>
              </a:lnSpc>
            </a:pPr>
            <a:r>
              <a:rPr lang="en-US" dirty="0" smtClean="0"/>
              <a:t>If </a:t>
            </a:r>
            <a:r>
              <a:rPr lang="en-US" dirty="0"/>
              <a:t>I just forgot to include </a:t>
            </a:r>
            <a:r>
              <a:rPr lang="en-US" dirty="0" smtClean="0"/>
              <a:t>quotation marks </a:t>
            </a:r>
            <a:r>
              <a:rPr lang="en-US" dirty="0"/>
              <a:t>and a citation, but I meant to, this does not count as </a:t>
            </a:r>
            <a:r>
              <a:rPr lang="en-US" dirty="0" smtClean="0"/>
              <a:t>plagiarism.</a:t>
            </a:r>
          </a:p>
        </p:txBody>
      </p:sp>
    </p:spTree>
    <p:extLst>
      <p:ext uri="{BB962C8B-B14F-4D97-AF65-F5344CB8AC3E}">
        <p14:creationId xmlns:p14="http://schemas.microsoft.com/office/powerpoint/2010/main" val="269977393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Plagiarism?</a:t>
            </a:r>
            <a:endParaRPr lang="en-US" dirty="0"/>
          </a:p>
        </p:txBody>
      </p:sp>
      <p:sp>
        <p:nvSpPr>
          <p:cNvPr id="5" name="Content Placeholder 4"/>
          <p:cNvSpPr>
            <a:spLocks noGrp="1"/>
          </p:cNvSpPr>
          <p:nvPr>
            <p:ph idx="1"/>
          </p:nvPr>
        </p:nvSpPr>
        <p:spPr/>
        <p:txBody>
          <a:bodyPr>
            <a:normAutofit/>
          </a:bodyPr>
          <a:lstStyle/>
          <a:p>
            <a:r>
              <a:rPr lang="en-US" dirty="0" smtClean="0"/>
              <a:t>Plagiarism is </a:t>
            </a:r>
            <a:r>
              <a:rPr lang="en-US" u="sng" dirty="0" smtClean="0"/>
              <a:t>all</a:t>
            </a:r>
            <a:r>
              <a:rPr lang="en-US" dirty="0" smtClean="0"/>
              <a:t> of the following:</a:t>
            </a:r>
          </a:p>
          <a:p>
            <a:pPr lvl="1"/>
            <a:r>
              <a:rPr lang="en-US" dirty="0"/>
              <a:t>turning in someone else's work </a:t>
            </a:r>
            <a:r>
              <a:rPr lang="en-US" dirty="0" smtClean="0"/>
              <a:t>and not giving credit</a:t>
            </a:r>
            <a:endParaRPr lang="en-US" dirty="0"/>
          </a:p>
          <a:p>
            <a:pPr lvl="1"/>
            <a:r>
              <a:rPr lang="en-US" dirty="0"/>
              <a:t>copying words or ideas from someone else without giving </a:t>
            </a:r>
            <a:r>
              <a:rPr lang="en-US" dirty="0" smtClean="0"/>
              <a:t>credit even if it’s limited to just a few words in your paper</a:t>
            </a:r>
            <a:endParaRPr lang="en-US" dirty="0"/>
          </a:p>
          <a:p>
            <a:pPr lvl="1"/>
            <a:r>
              <a:rPr lang="en-US" dirty="0"/>
              <a:t>changing the </a:t>
            </a:r>
            <a:r>
              <a:rPr lang="en-US" dirty="0" smtClean="0"/>
              <a:t>wording but </a:t>
            </a:r>
            <a:r>
              <a:rPr lang="en-US" dirty="0"/>
              <a:t>copying </a:t>
            </a:r>
            <a:r>
              <a:rPr lang="en-US" dirty="0" smtClean="0"/>
              <a:t>someone else’s sentence </a:t>
            </a:r>
            <a:r>
              <a:rPr lang="en-US" dirty="0"/>
              <a:t>structure </a:t>
            </a:r>
            <a:r>
              <a:rPr lang="en-US" dirty="0" smtClean="0"/>
              <a:t>without </a:t>
            </a:r>
            <a:r>
              <a:rPr lang="en-US" dirty="0"/>
              <a:t>giving </a:t>
            </a:r>
            <a:r>
              <a:rPr lang="en-US" dirty="0" smtClean="0"/>
              <a:t>credit</a:t>
            </a:r>
          </a:p>
          <a:p>
            <a:pPr lvl="1"/>
            <a:r>
              <a:rPr lang="en-US" dirty="0" smtClean="0"/>
              <a:t>forgetting to include quotation marks</a:t>
            </a:r>
          </a:p>
          <a:p>
            <a:pPr lvl="1"/>
            <a:r>
              <a:rPr lang="en-US" dirty="0" smtClean="0"/>
              <a:t>copying </a:t>
            </a:r>
            <a:r>
              <a:rPr lang="en-US" dirty="0"/>
              <a:t>so many words or ideas from a source that it makes up </a:t>
            </a:r>
            <a:r>
              <a:rPr lang="en-US" dirty="0" smtClean="0"/>
              <a:t>most of your paper</a:t>
            </a:r>
            <a:endParaRPr lang="en-US" dirty="0"/>
          </a:p>
          <a:p>
            <a:pPr lvl="1"/>
            <a:endParaRPr lang="en-US" dirty="0"/>
          </a:p>
        </p:txBody>
      </p:sp>
      <p:pic>
        <p:nvPicPr>
          <p:cNvPr id="6" name="Picture 3" descr="C:\Users\dijackso\AppData\Local\Microsoft\Windows\Temporary Internet Files\Content.IE5\G7Y52DWC\importa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5564" y="1295400"/>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50645"/>
      </p:ext>
    </p:extLst>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Students Plagiarize?</a:t>
            </a:r>
            <a:endParaRPr lang="en-US" dirty="0"/>
          </a:p>
        </p:txBody>
      </p:sp>
      <p:sp>
        <p:nvSpPr>
          <p:cNvPr id="3" name="Content Placeholder 2"/>
          <p:cNvSpPr>
            <a:spLocks noGrp="1"/>
          </p:cNvSpPr>
          <p:nvPr>
            <p:ph idx="1"/>
          </p:nvPr>
        </p:nvSpPr>
        <p:spPr/>
        <p:txBody>
          <a:bodyPr/>
          <a:lstStyle/>
          <a:p>
            <a:r>
              <a:rPr lang="en-US" dirty="0" smtClean="0"/>
              <a:t>In groups, discuss the reasons why students might plagiarize.</a:t>
            </a:r>
            <a:endParaRPr lang="en-US" dirty="0"/>
          </a:p>
        </p:txBody>
      </p:sp>
      <p:pic>
        <p:nvPicPr>
          <p:cNvPr id="1028" name="Picture 4" descr="http://creatiwittyblog.com/wp-content/uploads/2013/05/avoid-plagiari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124200"/>
            <a:ext cx="482599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39549"/>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POSSIBLE TO STEAL SOMEONE’s IDEAS?</a:t>
            </a:r>
            <a:endParaRPr lang="en-US" dirty="0"/>
          </a:p>
        </p:txBody>
      </p:sp>
      <p:sp>
        <p:nvSpPr>
          <p:cNvPr id="3" name="Content Placeholder 2"/>
          <p:cNvSpPr>
            <a:spLocks noGrp="1"/>
          </p:cNvSpPr>
          <p:nvPr>
            <p:ph sz="half" idx="1"/>
          </p:nvPr>
        </p:nvSpPr>
        <p:spPr>
          <a:xfrm>
            <a:off x="942975" y="2133600"/>
            <a:ext cx="3593592" cy="3771900"/>
          </a:xfrm>
        </p:spPr>
        <p:txBody>
          <a:bodyPr>
            <a:noAutofit/>
          </a:bodyPr>
          <a:lstStyle/>
          <a:p>
            <a:pPr>
              <a:lnSpc>
                <a:spcPct val="100000"/>
              </a:lnSpc>
              <a:spcBef>
                <a:spcPts val="0"/>
              </a:spcBef>
            </a:pPr>
            <a:r>
              <a:rPr lang="en-US" sz="1500" b="1" dirty="0" smtClean="0"/>
              <a:t>Michelle Obama:</a:t>
            </a:r>
            <a:r>
              <a:rPr lang="en-US" sz="1500" dirty="0" smtClean="0"/>
              <a:t> “And </a:t>
            </a:r>
            <a:r>
              <a:rPr lang="en-US" sz="1500" dirty="0"/>
              <a:t>Barack and I were raised with so many of the same values: that you work hard for what you want in life; that your word is your bond and you do what you say you're going to do; that you treat people with dignity and respect, even if you don't know them, and even if you don't agree with them</a:t>
            </a:r>
            <a:r>
              <a:rPr lang="en-US" sz="1500" dirty="0" smtClean="0"/>
              <a:t>.</a:t>
            </a:r>
          </a:p>
          <a:p>
            <a:pPr>
              <a:lnSpc>
                <a:spcPct val="100000"/>
              </a:lnSpc>
              <a:spcBef>
                <a:spcPts val="0"/>
              </a:spcBef>
              <a:buNone/>
            </a:pPr>
            <a:endParaRPr lang="en-US" sz="1500" dirty="0"/>
          </a:p>
          <a:p>
            <a:pPr marL="231775" indent="0">
              <a:lnSpc>
                <a:spcPct val="100000"/>
              </a:lnSpc>
              <a:spcBef>
                <a:spcPts val="0"/>
              </a:spcBef>
              <a:buNone/>
            </a:pPr>
            <a:r>
              <a:rPr lang="en-US" sz="1500" dirty="0" smtClean="0"/>
              <a:t>And </a:t>
            </a:r>
            <a:r>
              <a:rPr lang="en-US" sz="1500" dirty="0"/>
              <a:t>Barack and I set out to build lives guided by these values, and to pass them on to the next generation. Because we want our children — and all children in this nation — to know that the only limit to the height of your achievements is the reach of your dreams and your willingness to work for them</a:t>
            </a:r>
            <a:r>
              <a:rPr lang="en-US" sz="1500" dirty="0" smtClean="0"/>
              <a:t>."</a:t>
            </a:r>
            <a:endParaRPr lang="en-US" sz="1500" dirty="0"/>
          </a:p>
        </p:txBody>
      </p:sp>
      <p:sp>
        <p:nvSpPr>
          <p:cNvPr id="4" name="Content Placeholder 3"/>
          <p:cNvSpPr>
            <a:spLocks noGrp="1"/>
          </p:cNvSpPr>
          <p:nvPr>
            <p:ph sz="half" idx="2"/>
          </p:nvPr>
        </p:nvSpPr>
        <p:spPr>
          <a:xfrm>
            <a:off x="4985846" y="2133600"/>
            <a:ext cx="3593592" cy="4495800"/>
          </a:xfrm>
        </p:spPr>
        <p:txBody>
          <a:bodyPr>
            <a:normAutofit fontScale="47500" lnSpcReduction="20000"/>
          </a:bodyPr>
          <a:lstStyle/>
          <a:p>
            <a:pPr>
              <a:lnSpc>
                <a:spcPct val="120000"/>
              </a:lnSpc>
              <a:spcBef>
                <a:spcPts val="0"/>
              </a:spcBef>
            </a:pPr>
            <a:r>
              <a:rPr lang="en-US" sz="3200" b="1" dirty="0" err="1" smtClean="0"/>
              <a:t>Melania</a:t>
            </a:r>
            <a:r>
              <a:rPr lang="en-US" sz="3200" b="1" dirty="0" smtClean="0"/>
              <a:t> Trump:</a:t>
            </a:r>
            <a:r>
              <a:rPr lang="en-US" sz="3200" dirty="0" smtClean="0"/>
              <a:t> “From a young age, my parents impressed on me the values that you work hard for what you want in life, that your word is your bond and you do what you say and keep your promise, that you treat people with respect.</a:t>
            </a:r>
          </a:p>
          <a:p>
            <a:pPr>
              <a:lnSpc>
                <a:spcPct val="120000"/>
              </a:lnSpc>
              <a:spcBef>
                <a:spcPts val="0"/>
              </a:spcBef>
              <a:buNone/>
            </a:pPr>
            <a:endParaRPr lang="en-US" sz="3200" dirty="0" smtClean="0"/>
          </a:p>
          <a:p>
            <a:pPr marL="231775" indent="0">
              <a:lnSpc>
                <a:spcPct val="120000"/>
              </a:lnSpc>
              <a:spcBef>
                <a:spcPts val="0"/>
              </a:spcBef>
              <a:buNone/>
            </a:pPr>
            <a:r>
              <a:rPr lang="en-US" sz="3200" dirty="0" smtClean="0"/>
              <a:t>They taught and showed me values and morals in their daily lives. That is a lesson that I continue to pass along to our son. And we need to pass those lessons on to the many generations to follow. Because we want our children in this nation to know that the only limit to your achievements is the strength of your dreams and your willingness to work for them.”</a:t>
            </a:r>
          </a:p>
          <a:p>
            <a:endParaRPr lang="en-US" dirty="0"/>
          </a:p>
        </p:txBody>
      </p:sp>
    </p:spTree>
    <p:extLst>
      <p:ext uri="{BB962C8B-B14F-4D97-AF65-F5344CB8AC3E}">
        <p14:creationId xmlns:p14="http://schemas.microsoft.com/office/powerpoint/2010/main" val="167475178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Are you ready to take notes?</a:t>
            </a:r>
          </a:p>
        </p:txBody>
      </p:sp>
      <p:sp>
        <p:nvSpPr>
          <p:cNvPr id="3" name="Content Placeholder 2"/>
          <p:cNvSpPr>
            <a:spLocks noGrp="1"/>
          </p:cNvSpPr>
          <p:nvPr>
            <p:ph sz="half" idx="1"/>
          </p:nvPr>
        </p:nvSpPr>
        <p:spPr/>
        <p:txBody>
          <a:bodyPr>
            <a:normAutofit fontScale="92500" lnSpcReduction="20000"/>
          </a:bodyPr>
          <a:lstStyle/>
          <a:p>
            <a:r>
              <a:rPr lang="en-US" dirty="0" smtClean="0"/>
              <a:t>Take out a sheet of notebook paper.</a:t>
            </a:r>
          </a:p>
          <a:p>
            <a:r>
              <a:rPr lang="en-US" dirty="0" smtClean="0"/>
              <a:t>Put your first and last name in the upper left-hand corner.</a:t>
            </a:r>
          </a:p>
          <a:p>
            <a:r>
              <a:rPr lang="en-US" dirty="0" smtClean="0"/>
              <a:t>Give your notes this title: Unit #1 Notes</a:t>
            </a:r>
          </a:p>
          <a:p>
            <a:r>
              <a:rPr lang="en-US" dirty="0" smtClean="0"/>
              <a:t>You will continue to add to your notes at each of the next several class meetings.  Add the date each time.</a:t>
            </a:r>
          </a:p>
          <a:p>
            <a:r>
              <a:rPr lang="en-US" dirty="0" smtClean="0"/>
              <a:t>Take notes each time you see this:</a:t>
            </a:r>
          </a:p>
          <a:p>
            <a:endParaRPr lang="en-US" dirty="0"/>
          </a:p>
        </p:txBody>
      </p:sp>
      <p:pic>
        <p:nvPicPr>
          <p:cNvPr id="13314" name="Picture 2" descr="http://homebrewacademy.com/wp-content/uploads/nerd-pencill.jpg"/>
          <p:cNvPicPr>
            <a:picLocks noChangeAspect="1" noChangeArrowheads="1"/>
          </p:cNvPicPr>
          <p:nvPr/>
        </p:nvPicPr>
        <p:blipFill>
          <a:blip r:embed="rId2" cstate="print"/>
          <a:srcRect/>
          <a:stretch>
            <a:fillRect/>
          </a:stretch>
        </p:blipFill>
        <p:spPr bwMode="auto">
          <a:xfrm>
            <a:off x="4764932" y="2895600"/>
            <a:ext cx="3712318" cy="2457451"/>
          </a:xfrm>
          <a:prstGeom prst="rect">
            <a:avLst/>
          </a:prstGeom>
          <a:noFill/>
        </p:spPr>
      </p:pic>
      <p:pic>
        <p:nvPicPr>
          <p:cNvPr id="6"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5638800"/>
            <a:ext cx="1472292" cy="103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3581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are the Consequences at BC?</a:t>
            </a:r>
            <a:endParaRPr lang="en-US" sz="4400" dirty="0"/>
          </a:p>
        </p:txBody>
      </p:sp>
      <p:sp>
        <p:nvSpPr>
          <p:cNvPr id="3" name="Content Placeholder 2"/>
          <p:cNvSpPr>
            <a:spLocks noGrp="1"/>
          </p:cNvSpPr>
          <p:nvPr>
            <p:ph idx="1"/>
          </p:nvPr>
        </p:nvSpPr>
        <p:spPr/>
        <p:txBody>
          <a:bodyPr/>
          <a:lstStyle/>
          <a:p>
            <a:r>
              <a:rPr lang="en-US" dirty="0" smtClean="0"/>
              <a:t>Zero points on an assignment</a:t>
            </a:r>
          </a:p>
          <a:p>
            <a:r>
              <a:rPr lang="en-US" dirty="0" smtClean="0"/>
              <a:t>Failing grade in the class (if assignment is sufficiently weighted)</a:t>
            </a:r>
          </a:p>
          <a:p>
            <a:r>
              <a:rPr lang="en-US" dirty="0" smtClean="0"/>
              <a:t>Referral to the Dean of Students</a:t>
            </a:r>
          </a:p>
          <a:p>
            <a:r>
              <a:rPr lang="en-US" dirty="0" smtClean="0"/>
              <a:t>These penalties also apply to students who help other students cheat or plagiarize.</a:t>
            </a:r>
            <a:endParaRPr lang="en-US" dirty="0"/>
          </a:p>
        </p:txBody>
      </p:sp>
      <p:pic>
        <p:nvPicPr>
          <p:cNvPr id="4" name="Picture 3" descr="C:\Users\dijackso\AppData\Local\Microsoft\Windows\Temporary Internet Files\Content.IE5\G7Y52DWC\importa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5564" y="1295400"/>
            <a:ext cx="184234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1.bp.blogspot.com/-z8zuPMqkXPw/VLwrP7Fa5UI/AAAAAAAAZgM/B-MPOwxnsgs/s1600/Cartoon%2Bof%2Bthe%2BDay-plagiaris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191000"/>
            <a:ext cx="2200184"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45931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Plagiarism Be avoided?</a:t>
            </a:r>
            <a:endParaRPr lang="en-US" dirty="0"/>
          </a:p>
        </p:txBody>
      </p:sp>
      <p:sp>
        <p:nvSpPr>
          <p:cNvPr id="3" name="Content Placeholder 2"/>
          <p:cNvSpPr>
            <a:spLocks noGrp="1"/>
          </p:cNvSpPr>
          <p:nvPr>
            <p:ph idx="1"/>
          </p:nvPr>
        </p:nvSpPr>
        <p:spPr/>
        <p:txBody>
          <a:bodyPr/>
          <a:lstStyle/>
          <a:p>
            <a:r>
              <a:rPr lang="en-US" dirty="0" smtClean="0"/>
              <a:t>“Cite” (give credit for) all ideas that aren’t yours.</a:t>
            </a:r>
          </a:p>
          <a:p>
            <a:pPr lvl="1"/>
            <a:r>
              <a:rPr lang="en-US" dirty="0" smtClean="0"/>
              <a:t>In-text citations</a:t>
            </a:r>
          </a:p>
          <a:p>
            <a:pPr lvl="1"/>
            <a:r>
              <a:rPr lang="en-US" dirty="0" smtClean="0"/>
              <a:t>Works cited page</a:t>
            </a:r>
          </a:p>
          <a:p>
            <a:r>
              <a:rPr lang="en-US" dirty="0" smtClean="0"/>
              <a:t>Use quotation marks when copying someone else’s wording exactly.</a:t>
            </a:r>
          </a:p>
          <a:p>
            <a:r>
              <a:rPr lang="en-US" dirty="0" smtClean="0"/>
              <a:t>Use your own sentence structure when paraphrasing (rewording) someone else’s ideas.</a:t>
            </a:r>
          </a:p>
          <a:p>
            <a:r>
              <a:rPr lang="en-US" dirty="0" smtClean="0"/>
              <a:t>If information is common knowledge, no citation is needed.</a:t>
            </a:r>
            <a:endParaRPr lang="en-US" dirty="0"/>
          </a:p>
        </p:txBody>
      </p:sp>
      <p:pic>
        <p:nvPicPr>
          <p:cNvPr id="4" name="Picture 3" descr="C:\Users\dijackso\AppData\Local\Microsoft\Windows\Temporary Internet Files\Content.IE5\G7Y52DWC\importa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5564" y="1295400"/>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51863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CORNELL NOTES</a:t>
            </a:r>
            <a:endParaRPr lang="en-US" dirty="0"/>
          </a:p>
        </p:txBody>
      </p:sp>
    </p:spTree>
    <p:extLst>
      <p:ext uri="{BB962C8B-B14F-4D97-AF65-F5344CB8AC3E}">
        <p14:creationId xmlns:p14="http://schemas.microsoft.com/office/powerpoint/2010/main" val="2063598920"/>
      </p:ext>
    </p:extLst>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Basics (See PG. 11-12 HP.)</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03" t="14090" r="41257" b="9500"/>
          <a:stretch/>
        </p:blipFill>
        <p:spPr bwMode="auto">
          <a:xfrm>
            <a:off x="2514600" y="1521691"/>
            <a:ext cx="3959257" cy="4751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349630"/>
      </p:ext>
    </p:extLst>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Paragraph Structure</a:t>
            </a:r>
            <a:endParaRPr lang="en-US" dirty="0"/>
          </a:p>
        </p:txBody>
      </p:sp>
      <p:sp>
        <p:nvSpPr>
          <p:cNvPr id="5" name="Text Placeholder 4"/>
          <p:cNvSpPr>
            <a:spLocks noGrp="1"/>
          </p:cNvSpPr>
          <p:nvPr>
            <p:ph type="body" idx="1"/>
          </p:nvPr>
        </p:nvSpPr>
        <p:spPr/>
        <p:txBody>
          <a:bodyPr/>
          <a:lstStyle/>
          <a:p>
            <a:r>
              <a:rPr lang="en-US" dirty="0" smtClean="0"/>
              <a:t>Ready to take Cornell notes?</a:t>
            </a:r>
            <a:endParaRPr lang="en-US" dirty="0"/>
          </a:p>
        </p:txBody>
      </p:sp>
    </p:spTree>
    <p:extLst>
      <p:ext uri="{BB962C8B-B14F-4D97-AF65-F5344CB8AC3E}">
        <p14:creationId xmlns:p14="http://schemas.microsoft.com/office/powerpoint/2010/main" val="4288901370"/>
      </p:ext>
    </p:extLst>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irthday par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752599"/>
            <a:ext cx="5694054" cy="427441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1"/>
          </p:nvPr>
        </p:nvSpPr>
        <p:spPr>
          <a:xfrm>
            <a:off x="914400" y="381000"/>
            <a:ext cx="7391400" cy="3619500"/>
          </a:xfrm>
        </p:spPr>
        <p:txBody>
          <a:bodyPr/>
          <a:lstStyle/>
          <a:p>
            <a:r>
              <a:rPr lang="en-US" dirty="0" smtClean="0"/>
              <a:t>In a couple words, what does this photo depict?</a:t>
            </a:r>
          </a:p>
          <a:p>
            <a:r>
              <a:rPr lang="en-US" dirty="0" smtClean="0"/>
              <a:t>Now, what details do you notice?</a:t>
            </a:r>
            <a:endParaRPr lang="en-US" dirty="0"/>
          </a:p>
        </p:txBody>
      </p:sp>
    </p:spTree>
    <p:extLst>
      <p:ext uri="{BB962C8B-B14F-4D97-AF65-F5344CB8AC3E}">
        <p14:creationId xmlns:p14="http://schemas.microsoft.com/office/powerpoint/2010/main" val="4273858948"/>
      </p:ext>
    </p:extLst>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the paragraph about?</a:t>
            </a:r>
            <a:endParaRPr lang="en-US" dirty="0"/>
          </a:p>
        </p:txBody>
      </p:sp>
      <p:sp>
        <p:nvSpPr>
          <p:cNvPr id="6" name="Content Placeholder 5"/>
          <p:cNvSpPr>
            <a:spLocks noGrp="1"/>
          </p:cNvSpPr>
          <p:nvPr>
            <p:ph idx="1"/>
          </p:nvPr>
        </p:nvSpPr>
        <p:spPr/>
        <p:txBody>
          <a:bodyPr/>
          <a:lstStyle/>
          <a:p>
            <a:r>
              <a:rPr lang="en-US" dirty="0" smtClean="0"/>
              <a:t>Topic = the general subject matter</a:t>
            </a:r>
          </a:p>
          <a:p>
            <a:r>
              <a:rPr lang="en-US" dirty="0" smtClean="0"/>
              <a:t>Main Idea = the point the author wants to make about the topic (expressed in a topic sentence)</a:t>
            </a:r>
          </a:p>
          <a:p>
            <a:pPr lvl="1"/>
            <a:r>
              <a:rPr lang="en-US" dirty="0" smtClean="0"/>
              <a:t>For example:  Poor grades in college can have various causes.</a:t>
            </a:r>
          </a:p>
          <a:p>
            <a:r>
              <a:rPr lang="en-US" dirty="0" smtClean="0"/>
              <a:t>“Umbrella” Concept</a:t>
            </a:r>
          </a:p>
          <a:p>
            <a:endParaRPr lang="en-US" dirty="0"/>
          </a:p>
        </p:txBody>
      </p:sp>
      <p:pic>
        <p:nvPicPr>
          <p:cNvPr id="2052" name="Picture 4" descr="C:\Users\dijackso\AppData\Local\Microsoft\Windows\Temporary Internet Files\Content.IE5\GQ1F2TID\133957711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830608">
            <a:off x="5315360" y="4510440"/>
            <a:ext cx="1543327" cy="16543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29200" y="3886200"/>
            <a:ext cx="1867819" cy="646331"/>
          </a:xfrm>
          <a:prstGeom prst="rect">
            <a:avLst/>
          </a:prstGeom>
          <a:noFill/>
        </p:spPr>
        <p:txBody>
          <a:bodyPr wrap="none" rtlCol="0">
            <a:spAutoFit/>
          </a:bodyPr>
          <a:lstStyle/>
          <a:p>
            <a:pPr algn="ctr"/>
            <a:r>
              <a:rPr lang="en-US" dirty="0" smtClean="0"/>
              <a:t>Causes of Poor</a:t>
            </a:r>
          </a:p>
          <a:p>
            <a:pPr algn="ctr"/>
            <a:r>
              <a:rPr lang="en-US" dirty="0" smtClean="0"/>
              <a:t>Grades in College</a:t>
            </a:r>
            <a:endParaRPr lang="en-US" dirty="0"/>
          </a:p>
        </p:txBody>
      </p:sp>
      <p:sp>
        <p:nvSpPr>
          <p:cNvPr id="8" name="TextBox 7"/>
          <p:cNvSpPr txBox="1"/>
          <p:nvPr/>
        </p:nvSpPr>
        <p:spPr>
          <a:xfrm>
            <a:off x="4501331" y="5505651"/>
            <a:ext cx="1055738" cy="646331"/>
          </a:xfrm>
          <a:prstGeom prst="rect">
            <a:avLst/>
          </a:prstGeom>
          <a:noFill/>
        </p:spPr>
        <p:txBody>
          <a:bodyPr wrap="none" rtlCol="0">
            <a:spAutoFit/>
          </a:bodyPr>
          <a:lstStyle/>
          <a:p>
            <a:pPr algn="ctr"/>
            <a:r>
              <a:rPr lang="en-US" dirty="0" smtClean="0"/>
              <a:t>financial</a:t>
            </a:r>
          </a:p>
          <a:p>
            <a:pPr algn="ctr"/>
            <a:r>
              <a:rPr lang="en-US" dirty="0" smtClean="0"/>
              <a:t>problems</a:t>
            </a:r>
            <a:endParaRPr lang="en-US" dirty="0"/>
          </a:p>
        </p:txBody>
      </p:sp>
      <p:sp>
        <p:nvSpPr>
          <p:cNvPr id="12" name="TextBox 11"/>
          <p:cNvSpPr txBox="1"/>
          <p:nvPr/>
        </p:nvSpPr>
        <p:spPr>
          <a:xfrm>
            <a:off x="6673825" y="5337591"/>
            <a:ext cx="1271694" cy="646331"/>
          </a:xfrm>
          <a:prstGeom prst="rect">
            <a:avLst/>
          </a:prstGeom>
          <a:noFill/>
        </p:spPr>
        <p:txBody>
          <a:bodyPr wrap="none" rtlCol="0">
            <a:spAutoFit/>
          </a:bodyPr>
          <a:lstStyle/>
          <a:p>
            <a:pPr algn="ctr"/>
            <a:r>
              <a:rPr lang="en-US" dirty="0" smtClean="0"/>
              <a:t>relationship</a:t>
            </a:r>
          </a:p>
          <a:p>
            <a:pPr algn="ctr"/>
            <a:r>
              <a:rPr lang="en-US" dirty="0" smtClean="0"/>
              <a:t>trouble</a:t>
            </a:r>
            <a:endParaRPr lang="en-US" dirty="0"/>
          </a:p>
        </p:txBody>
      </p:sp>
      <p:sp>
        <p:nvSpPr>
          <p:cNvPr id="13" name="TextBox 12"/>
          <p:cNvSpPr txBox="1"/>
          <p:nvPr/>
        </p:nvSpPr>
        <p:spPr>
          <a:xfrm>
            <a:off x="6244411" y="6096487"/>
            <a:ext cx="1701108" cy="369332"/>
          </a:xfrm>
          <a:prstGeom prst="rect">
            <a:avLst/>
          </a:prstGeom>
          <a:noFill/>
        </p:spPr>
        <p:txBody>
          <a:bodyPr wrap="none" rtlCol="0">
            <a:spAutoFit/>
          </a:bodyPr>
          <a:lstStyle/>
          <a:p>
            <a:pPr algn="ctr"/>
            <a:r>
              <a:rPr lang="en-US" dirty="0" smtClean="0"/>
              <a:t>bad study habits</a:t>
            </a:r>
            <a:endParaRPr lang="en-US" dirty="0"/>
          </a:p>
        </p:txBody>
      </p:sp>
      <p:pic>
        <p:nvPicPr>
          <p:cNvPr id="14" name="Picture 1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564" y="1295400"/>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42351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500" fill="hold"/>
                                        <p:tgtEl>
                                          <p:spTgt spid="2052"/>
                                        </p:tgtEl>
                                        <p:attrNameLst>
                                          <p:attrName>ppt_w</p:attrName>
                                        </p:attrNameLst>
                                      </p:cBhvr>
                                      <p:tavLst>
                                        <p:tav tm="0">
                                          <p:val>
                                            <p:fltVal val="0"/>
                                          </p:val>
                                        </p:tav>
                                        <p:tav tm="100000">
                                          <p:val>
                                            <p:strVal val="#ppt_w"/>
                                          </p:val>
                                        </p:tav>
                                      </p:tavLst>
                                    </p:anim>
                                    <p:anim calcmode="lin" valueType="num">
                                      <p:cBhvr>
                                        <p:cTn id="24" dur="500" fill="hold"/>
                                        <p:tgtEl>
                                          <p:spTgt spid="2052"/>
                                        </p:tgtEl>
                                        <p:attrNameLst>
                                          <p:attrName>ppt_h</p:attrName>
                                        </p:attrNameLst>
                                      </p:cBhvr>
                                      <p:tavLst>
                                        <p:tav tm="0">
                                          <p:val>
                                            <p:fltVal val="0"/>
                                          </p:val>
                                        </p:tav>
                                        <p:tav tm="100000">
                                          <p:val>
                                            <p:strVal val="#ppt_h"/>
                                          </p:val>
                                        </p:tav>
                                      </p:tavLst>
                                    </p:anim>
                                    <p:animEffect transition="in" filter="fade">
                                      <p:cBhvr>
                                        <p:cTn id="25" dur="5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support does the author give?</a:t>
            </a:r>
            <a:endParaRPr lang="en-US" dirty="0"/>
          </a:p>
        </p:txBody>
      </p:sp>
      <p:sp>
        <p:nvSpPr>
          <p:cNvPr id="3" name="Content Placeholder 2"/>
          <p:cNvSpPr>
            <a:spLocks noGrp="1"/>
          </p:cNvSpPr>
          <p:nvPr>
            <p:ph idx="1"/>
          </p:nvPr>
        </p:nvSpPr>
        <p:spPr/>
        <p:txBody>
          <a:bodyPr/>
          <a:lstStyle/>
          <a:p>
            <a:r>
              <a:rPr lang="en-US" dirty="0" smtClean="0"/>
              <a:t>Supporting Details = Evidence, explanation, or examples used to support the main idea/topic sentence</a:t>
            </a:r>
          </a:p>
          <a:p>
            <a:r>
              <a:rPr lang="en-US" dirty="0" smtClean="0"/>
              <a:t>Supporting details are often introduced by transitions (</a:t>
            </a:r>
            <a:r>
              <a:rPr lang="en-US" i="1" dirty="0" smtClean="0"/>
              <a:t>first</a:t>
            </a:r>
            <a:r>
              <a:rPr lang="en-US" dirty="0" smtClean="0"/>
              <a:t>, </a:t>
            </a:r>
            <a:r>
              <a:rPr lang="en-US" i="1" dirty="0" smtClean="0"/>
              <a:t>also</a:t>
            </a:r>
            <a:r>
              <a:rPr lang="en-US" dirty="0" smtClean="0"/>
              <a:t>, </a:t>
            </a:r>
            <a:r>
              <a:rPr lang="en-US" i="1" dirty="0" smtClean="0"/>
              <a:t>next</a:t>
            </a:r>
            <a:r>
              <a:rPr lang="en-US" dirty="0" smtClean="0"/>
              <a:t>, </a:t>
            </a:r>
            <a:r>
              <a:rPr lang="en-US" i="1" dirty="0" smtClean="0"/>
              <a:t>finally</a:t>
            </a:r>
            <a:r>
              <a:rPr lang="en-US" dirty="0" smtClean="0"/>
              <a:t>, etc.) (See pg. 77 HP.)</a:t>
            </a:r>
          </a:p>
          <a:p>
            <a:r>
              <a:rPr lang="en-US" dirty="0" smtClean="0"/>
              <a:t>Main ideas are more GENERAL than supporting details, which are SPECIFIC</a:t>
            </a:r>
          </a:p>
          <a:p>
            <a:pPr lvl="1"/>
            <a:r>
              <a:rPr lang="en-US" dirty="0" smtClean="0"/>
              <a:t>soup, water, liquid, coffee</a:t>
            </a:r>
          </a:p>
          <a:p>
            <a:pPr lvl="1"/>
            <a:r>
              <a:rPr lang="en-US" dirty="0" smtClean="0"/>
              <a:t>cotton, fabric, silk, wool</a:t>
            </a:r>
          </a:p>
          <a:p>
            <a:pPr lvl="1"/>
            <a:r>
              <a:rPr lang="en-US" dirty="0" smtClean="0"/>
              <a:t>Rock, R&amp;B, country, music</a:t>
            </a:r>
            <a:endParaRPr lang="en-US" dirty="0"/>
          </a:p>
        </p:txBody>
      </p:sp>
      <p:pic>
        <p:nvPicPr>
          <p:cNvPr id="4" name="Picture 3" descr="C:\Users\dijackso\AppData\Local\Microsoft\Windows\Temporary Internet Files\Content.IE5\G7Y52DWC\importa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9219" y="1066800"/>
            <a:ext cx="1842347"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743200" y="4626016"/>
            <a:ext cx="762000" cy="304800"/>
          </a:xfrm>
          <a:prstGeom prst="ellipse">
            <a:avLst/>
          </a:prstGeom>
          <a:no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340980" y="5000265"/>
            <a:ext cx="762000" cy="304800"/>
          </a:xfrm>
          <a:prstGeom prst="ellipse">
            <a:avLst/>
          </a:prstGeom>
          <a:no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33823" y="5374514"/>
            <a:ext cx="762000" cy="304800"/>
          </a:xfrm>
          <a:prstGeom prst="ellipse">
            <a:avLst/>
          </a:prstGeom>
          <a:no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4101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	</a:t>
            </a:r>
            <a:r>
              <a:rPr lang="en-US" u="sng" dirty="0" smtClean="0"/>
              <a:t>Poor grades in college can have various causes.</a:t>
            </a:r>
            <a:r>
              <a:rPr lang="en-US" dirty="0" smtClean="0"/>
              <a:t> For one thing, students may have financial problems. If they need to work long hours to make money, they will have little study time. </a:t>
            </a:r>
            <a:r>
              <a:rPr lang="en-US" dirty="0"/>
              <a:t> </a:t>
            </a:r>
            <a:r>
              <a:rPr lang="en-US" dirty="0" smtClean="0"/>
              <a:t>Another cause of poor grades may be trouble with relationships.  A student may be unhappy over family problems, a breakup, or lack of friends. That unhappiness can harm schoolwork. A final cause of poor grades may be bad study habits. Some students have never learned how to take good notes in class, manage their time effectively, or study a textbook. Without such study skills, their grades are likely to suffer.</a:t>
            </a:r>
          </a:p>
          <a:p>
            <a:pPr marL="0" indent="0">
              <a:buNone/>
            </a:pPr>
            <a:endParaRPr lang="en-US" sz="1800" i="1" dirty="0" smtClean="0"/>
          </a:p>
          <a:p>
            <a:pPr marL="0" indent="0">
              <a:buNone/>
            </a:pPr>
            <a:r>
              <a:rPr lang="en-US" sz="1800" i="1" dirty="0" smtClean="0"/>
              <a:t>Adapted from </a:t>
            </a:r>
            <a:r>
              <a:rPr lang="en-US" sz="1800" dirty="0" smtClean="0"/>
              <a:t>Ten Steps to Building College Reading Skills, </a:t>
            </a:r>
            <a:r>
              <a:rPr lang="en-US" sz="1800" i="1" dirty="0" smtClean="0"/>
              <a:t>John </a:t>
            </a:r>
            <a:r>
              <a:rPr lang="en-US" sz="1800" i="1" dirty="0" err="1" smtClean="0"/>
              <a:t>Langan</a:t>
            </a:r>
            <a:r>
              <a:rPr lang="en-US" sz="1800" i="1" dirty="0" smtClean="0"/>
              <a:t>, 5</a:t>
            </a:r>
            <a:r>
              <a:rPr lang="en-US" sz="1800" i="1" baseline="30000" dirty="0" smtClean="0"/>
              <a:t>th</a:t>
            </a:r>
            <a:r>
              <a:rPr lang="en-US" sz="1800" i="1" dirty="0" smtClean="0"/>
              <a:t> Edition</a:t>
            </a:r>
            <a:endParaRPr lang="en-US" sz="1800" i="1" dirty="0"/>
          </a:p>
        </p:txBody>
      </p:sp>
      <p:sp>
        <p:nvSpPr>
          <p:cNvPr id="4" name="Oval 3"/>
          <p:cNvSpPr/>
          <p:nvPr/>
        </p:nvSpPr>
        <p:spPr>
          <a:xfrm>
            <a:off x="2819400" y="2667000"/>
            <a:ext cx="2133600" cy="304800"/>
          </a:xfrm>
          <a:prstGeom prst="ellipse">
            <a:avLst/>
          </a:prstGeom>
          <a:no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590800" y="3200400"/>
            <a:ext cx="2892706" cy="304800"/>
          </a:xfrm>
          <a:prstGeom prst="ellipse">
            <a:avLst/>
          </a:prstGeom>
          <a:no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500149" y="3886200"/>
            <a:ext cx="1981200" cy="304800"/>
          </a:xfrm>
          <a:prstGeom prst="ellipse">
            <a:avLst/>
          </a:prstGeom>
          <a:noFill/>
          <a:ln w="190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33040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Note-Taking Should be Active—not passive!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When should you write something down in class</a:t>
            </a:r>
            <a:r>
              <a:rPr lang="en-US" dirty="0" smtClean="0"/>
              <a:t>?</a:t>
            </a:r>
          </a:p>
          <a:p>
            <a:r>
              <a:rPr lang="en-US" dirty="0" smtClean="0"/>
              <a:t>What is the goal of note-taking?</a:t>
            </a:r>
          </a:p>
          <a:p>
            <a:pPr lvl="1"/>
            <a:r>
              <a:rPr lang="en-US" dirty="0" smtClean="0"/>
              <a:t>Goal is </a:t>
            </a:r>
            <a:r>
              <a:rPr lang="en-US" u="sng" dirty="0" smtClean="0"/>
              <a:t>not</a:t>
            </a:r>
            <a:r>
              <a:rPr lang="en-US" dirty="0" smtClean="0"/>
              <a:t> to make an exact copy of the reading/lecture</a:t>
            </a:r>
          </a:p>
          <a:p>
            <a:pPr lvl="1"/>
            <a:r>
              <a:rPr lang="en-US" dirty="0" smtClean="0"/>
              <a:t>Helps identify key points</a:t>
            </a:r>
          </a:p>
          <a:p>
            <a:pPr lvl="1"/>
            <a:r>
              <a:rPr lang="en-US" dirty="0" smtClean="0"/>
              <a:t>Aids memory</a:t>
            </a:r>
          </a:p>
        </p:txBody>
      </p:sp>
      <p:sp>
        <p:nvSpPr>
          <p:cNvPr id="4" name="Content Placeholder 3"/>
          <p:cNvSpPr>
            <a:spLocks noGrp="1"/>
          </p:cNvSpPr>
          <p:nvPr>
            <p:ph sz="half" idx="2"/>
          </p:nvPr>
        </p:nvSpPr>
        <p:spPr>
          <a:xfrm>
            <a:off x="4985846" y="2286000"/>
            <a:ext cx="3593592" cy="4114800"/>
          </a:xfrm>
        </p:spPr>
        <p:txBody>
          <a:bodyPr>
            <a:normAutofit fontScale="77500" lnSpcReduction="20000"/>
          </a:bodyPr>
          <a:lstStyle/>
          <a:p>
            <a:r>
              <a:rPr lang="en-US" dirty="0" smtClean="0"/>
              <a:t>Don’t </a:t>
            </a:r>
            <a:r>
              <a:rPr lang="en-US" dirty="0"/>
              <a:t>copy everything you see </a:t>
            </a:r>
            <a:r>
              <a:rPr lang="en-US" dirty="0" smtClean="0"/>
              <a:t>word-for-word</a:t>
            </a:r>
          </a:p>
          <a:p>
            <a:pPr lvl="1"/>
            <a:r>
              <a:rPr lang="en-US" dirty="0"/>
              <a:t>PARAPHRASE! (Express ideas in your own words.)</a:t>
            </a:r>
          </a:p>
          <a:p>
            <a:pPr lvl="1"/>
            <a:r>
              <a:rPr lang="en-US" dirty="0" smtClean="0"/>
              <a:t>Focus </a:t>
            </a:r>
            <a:r>
              <a:rPr lang="en-US" dirty="0"/>
              <a:t>on key words.</a:t>
            </a:r>
          </a:p>
          <a:p>
            <a:pPr lvl="1"/>
            <a:r>
              <a:rPr lang="en-US" dirty="0"/>
              <a:t>Use abbreviations and </a:t>
            </a:r>
            <a:r>
              <a:rPr lang="en-US" dirty="0" smtClean="0"/>
              <a:t>symbols (See pg. 10 HP.)</a:t>
            </a:r>
            <a:endParaRPr lang="en-US" dirty="0"/>
          </a:p>
          <a:p>
            <a:pPr lvl="1"/>
            <a:r>
              <a:rPr lang="en-US" dirty="0"/>
              <a:t>Don’t write in complete sentences.</a:t>
            </a:r>
          </a:p>
          <a:p>
            <a:r>
              <a:rPr lang="en-US" dirty="0"/>
              <a:t>Organize your notes</a:t>
            </a:r>
            <a:r>
              <a:rPr lang="en-US" dirty="0" smtClean="0"/>
              <a:t>.</a:t>
            </a:r>
          </a:p>
          <a:p>
            <a:pPr lvl="1"/>
            <a:r>
              <a:rPr lang="en-US" dirty="0"/>
              <a:t>Include the date and a title.</a:t>
            </a:r>
          </a:p>
          <a:p>
            <a:pPr lvl="1"/>
            <a:r>
              <a:rPr lang="en-US" dirty="0"/>
              <a:t>Use headings/subheadings.</a:t>
            </a:r>
          </a:p>
          <a:p>
            <a:pPr lvl="1"/>
            <a:r>
              <a:rPr lang="en-US" dirty="0"/>
              <a:t>Use bullet points.</a:t>
            </a:r>
          </a:p>
          <a:p>
            <a:pPr lvl="1"/>
            <a:r>
              <a:rPr lang="en-US" dirty="0"/>
              <a:t>Separate topics with blank space</a:t>
            </a:r>
            <a:r>
              <a:rPr lang="en-US" dirty="0" smtClean="0"/>
              <a:t>.</a:t>
            </a:r>
          </a:p>
          <a:p>
            <a:r>
              <a:rPr lang="en-US" dirty="0" smtClean="0"/>
              <a:t>Note-Taking Scoring Checklist (See pg. 9 HP)</a:t>
            </a:r>
            <a:endParaRPr lang="en-US" dirty="0"/>
          </a:p>
          <a:p>
            <a:endParaRPr lang="en-US" dirty="0"/>
          </a:p>
        </p:txBody>
      </p:sp>
      <p:pic>
        <p:nvPicPr>
          <p:cNvPr id="2050" name="Picture 2" descr="C:\Users\dijackso\AppData\Local\Microsoft\Windows\Temporary Internet Files\Content.IE5\JF1NPESK\do-not-copy-stam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031455">
            <a:off x="1676022" y="4439796"/>
            <a:ext cx="2598213" cy="163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76435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53" presetClass="entr" presetSubtype="16"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SQ3R</a:t>
            </a:r>
            <a:endParaRPr lang="en-US" dirty="0"/>
          </a:p>
        </p:txBody>
      </p:sp>
      <p:sp>
        <p:nvSpPr>
          <p:cNvPr id="5" name="Text Placeholder 4"/>
          <p:cNvSpPr>
            <a:spLocks noGrp="1"/>
          </p:cNvSpPr>
          <p:nvPr>
            <p:ph type="body" idx="1"/>
          </p:nvPr>
        </p:nvSpPr>
        <p:spPr/>
        <p:txBody>
          <a:bodyPr/>
          <a:lstStyle/>
          <a:p>
            <a:r>
              <a:rPr lang="en-US" dirty="0" smtClean="0"/>
              <a:t>Are You Ready to Take notes?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524000"/>
            <a:ext cx="2968625"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695845"/>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sz="4000" dirty="0" smtClean="0"/>
              <a:t>What is SQ3R?</a:t>
            </a:r>
            <a:endParaRPr lang="en-US" altLang="en-US" sz="4000" dirty="0" smtClean="0">
              <a:solidFill>
                <a:srgbClr val="B9C06B"/>
              </a:solidFill>
            </a:endParaRPr>
          </a:p>
        </p:txBody>
      </p:sp>
      <p:sp>
        <p:nvSpPr>
          <p:cNvPr id="6147" name="Content Placeholder 1"/>
          <p:cNvSpPr>
            <a:spLocks noGrp="1"/>
          </p:cNvSpPr>
          <p:nvPr>
            <p:ph sz="half" idx="1"/>
          </p:nvPr>
        </p:nvSpPr>
        <p:spPr/>
        <p:txBody>
          <a:bodyPr/>
          <a:lstStyle/>
          <a:p>
            <a:pPr eaLnBrk="1" hangingPunct="1"/>
            <a:r>
              <a:rPr lang="en-US" altLang="en-US" dirty="0" smtClean="0"/>
              <a:t>A five step technique for reading and studying textbook material</a:t>
            </a:r>
          </a:p>
          <a:p>
            <a:pPr eaLnBrk="1" hangingPunct="1"/>
            <a:endParaRPr lang="en-US" altLang="en-US" dirty="0" smtClean="0"/>
          </a:p>
        </p:txBody>
      </p:sp>
      <p:graphicFrame>
        <p:nvGraphicFramePr>
          <p:cNvPr id="15" name="Diagram 14"/>
          <p:cNvGraphicFramePr/>
          <p:nvPr>
            <p:extLst>
              <p:ext uri="{D42A27DB-BD31-4B8C-83A1-F6EECF244321}">
                <p14:modId xmlns:p14="http://schemas.microsoft.com/office/powerpoint/2010/main" val="3392385102"/>
              </p:ext>
            </p:extLst>
          </p:nvPr>
        </p:nvGraphicFramePr>
        <p:xfrm>
          <a:off x="2286000" y="1371600"/>
          <a:ext cx="7696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800" y="3276600"/>
            <a:ext cx="3011487"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dijackso\AppData\Local\Microsoft\Windows\Temporary Internet Files\Content.IE5\G7Y52DWC\important[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63282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
                                            <p:graphicEl>
                                              <a:dgm id="{520BEDE3-123D-45E0-8F0A-78889FD4257C}"/>
                                            </p:graphicEl>
                                          </p:spTgt>
                                        </p:tgtEl>
                                        <p:attrNameLst>
                                          <p:attrName>style.visibility</p:attrName>
                                        </p:attrNameLst>
                                      </p:cBhvr>
                                      <p:to>
                                        <p:strVal val="visible"/>
                                      </p:to>
                                    </p:set>
                                    <p:anim calcmode="lin" valueType="num">
                                      <p:cBhvr additive="base">
                                        <p:cTn id="11" dur="500" fill="hold"/>
                                        <p:tgtEl>
                                          <p:spTgt spid="15">
                                            <p:graphicEl>
                                              <a:dgm id="{520BEDE3-123D-45E0-8F0A-78889FD4257C}"/>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graphicEl>
                                              <a:dgm id="{520BEDE3-123D-45E0-8F0A-78889FD4257C}"/>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graphicEl>
                                              <a:dgm id="{F24A4E0C-27F4-45D1-9F64-9A52CE70B3E4}"/>
                                            </p:graphicEl>
                                          </p:spTgt>
                                        </p:tgtEl>
                                        <p:attrNameLst>
                                          <p:attrName>style.visibility</p:attrName>
                                        </p:attrNameLst>
                                      </p:cBhvr>
                                      <p:to>
                                        <p:strVal val="visible"/>
                                      </p:to>
                                    </p:set>
                                    <p:anim calcmode="lin" valueType="num">
                                      <p:cBhvr additive="base">
                                        <p:cTn id="15" dur="500" fill="hold"/>
                                        <p:tgtEl>
                                          <p:spTgt spid="15">
                                            <p:graphicEl>
                                              <a:dgm id="{F24A4E0C-27F4-45D1-9F64-9A52CE70B3E4}"/>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graphicEl>
                                              <a:dgm id="{F24A4E0C-27F4-45D1-9F64-9A52CE70B3E4}"/>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graphicEl>
                                              <a:dgm id="{C321130C-A4F5-410F-921A-91CC1B4A4981}"/>
                                            </p:graphicEl>
                                          </p:spTgt>
                                        </p:tgtEl>
                                        <p:attrNameLst>
                                          <p:attrName>style.visibility</p:attrName>
                                        </p:attrNameLst>
                                      </p:cBhvr>
                                      <p:to>
                                        <p:strVal val="visible"/>
                                      </p:to>
                                    </p:set>
                                    <p:anim calcmode="lin" valueType="num">
                                      <p:cBhvr additive="base">
                                        <p:cTn id="21" dur="500" fill="hold"/>
                                        <p:tgtEl>
                                          <p:spTgt spid="15">
                                            <p:graphicEl>
                                              <a:dgm id="{C321130C-A4F5-410F-921A-91CC1B4A4981}"/>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graphicEl>
                                              <a:dgm id="{C321130C-A4F5-410F-921A-91CC1B4A4981}"/>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graphicEl>
                                              <a:dgm id="{90DB998D-745A-4176-B2C8-EB6E2E4EB6CA}"/>
                                            </p:graphicEl>
                                          </p:spTgt>
                                        </p:tgtEl>
                                        <p:attrNameLst>
                                          <p:attrName>style.visibility</p:attrName>
                                        </p:attrNameLst>
                                      </p:cBhvr>
                                      <p:to>
                                        <p:strVal val="visible"/>
                                      </p:to>
                                    </p:set>
                                    <p:anim calcmode="lin" valueType="num">
                                      <p:cBhvr additive="base">
                                        <p:cTn id="25" dur="500" fill="hold"/>
                                        <p:tgtEl>
                                          <p:spTgt spid="15">
                                            <p:graphicEl>
                                              <a:dgm id="{90DB998D-745A-4176-B2C8-EB6E2E4EB6C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graphicEl>
                                              <a:dgm id="{90DB998D-745A-4176-B2C8-EB6E2E4EB6C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graphicEl>
                                              <a:dgm id="{184E2F16-E827-4CEC-9AC5-452DCA867522}"/>
                                            </p:graphicEl>
                                          </p:spTgt>
                                        </p:tgtEl>
                                        <p:attrNameLst>
                                          <p:attrName>style.visibility</p:attrName>
                                        </p:attrNameLst>
                                      </p:cBhvr>
                                      <p:to>
                                        <p:strVal val="visible"/>
                                      </p:to>
                                    </p:set>
                                    <p:anim calcmode="lin" valueType="num">
                                      <p:cBhvr additive="base">
                                        <p:cTn id="31" dur="500" fill="hold"/>
                                        <p:tgtEl>
                                          <p:spTgt spid="15">
                                            <p:graphicEl>
                                              <a:dgm id="{184E2F16-E827-4CEC-9AC5-452DCA86752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graphicEl>
                                              <a:dgm id="{184E2F16-E827-4CEC-9AC5-452DCA867522}"/>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graphicEl>
                                              <a:dgm id="{AC6CB36F-897E-4149-853B-BFE696B65994}"/>
                                            </p:graphicEl>
                                          </p:spTgt>
                                        </p:tgtEl>
                                        <p:attrNameLst>
                                          <p:attrName>style.visibility</p:attrName>
                                        </p:attrNameLst>
                                      </p:cBhvr>
                                      <p:to>
                                        <p:strVal val="visible"/>
                                      </p:to>
                                    </p:set>
                                    <p:anim calcmode="lin" valueType="num">
                                      <p:cBhvr additive="base">
                                        <p:cTn id="35" dur="500" fill="hold"/>
                                        <p:tgtEl>
                                          <p:spTgt spid="15">
                                            <p:graphicEl>
                                              <a:dgm id="{AC6CB36F-897E-4149-853B-BFE696B65994}"/>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graphicEl>
                                              <a:dgm id="{AC6CB36F-897E-4149-853B-BFE696B65994}"/>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graphicEl>
                                              <a:dgm id="{71DB9010-4FE4-4EB0-9BC1-D5363752825E}"/>
                                            </p:graphicEl>
                                          </p:spTgt>
                                        </p:tgtEl>
                                        <p:attrNameLst>
                                          <p:attrName>style.visibility</p:attrName>
                                        </p:attrNameLst>
                                      </p:cBhvr>
                                      <p:to>
                                        <p:strVal val="visible"/>
                                      </p:to>
                                    </p:set>
                                    <p:anim calcmode="lin" valueType="num">
                                      <p:cBhvr additive="base">
                                        <p:cTn id="41" dur="500" fill="hold"/>
                                        <p:tgtEl>
                                          <p:spTgt spid="15">
                                            <p:graphicEl>
                                              <a:dgm id="{71DB9010-4FE4-4EB0-9BC1-D5363752825E}"/>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graphicEl>
                                              <a:dgm id="{71DB9010-4FE4-4EB0-9BC1-D5363752825E}"/>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graphicEl>
                                              <a:dgm id="{8E266A67-2A0F-4767-885F-D0126C066767}"/>
                                            </p:graphicEl>
                                          </p:spTgt>
                                        </p:tgtEl>
                                        <p:attrNameLst>
                                          <p:attrName>style.visibility</p:attrName>
                                        </p:attrNameLst>
                                      </p:cBhvr>
                                      <p:to>
                                        <p:strVal val="visible"/>
                                      </p:to>
                                    </p:set>
                                    <p:anim calcmode="lin" valueType="num">
                                      <p:cBhvr additive="base">
                                        <p:cTn id="45" dur="500" fill="hold"/>
                                        <p:tgtEl>
                                          <p:spTgt spid="15">
                                            <p:graphicEl>
                                              <a:dgm id="{8E266A67-2A0F-4767-885F-D0126C066767}"/>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
                                            <p:graphicEl>
                                              <a:dgm id="{8E266A67-2A0F-4767-885F-D0126C066767}"/>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graphicEl>
                                              <a:dgm id="{4B0C79D2-37E4-46E3-B9B7-92E12861B5DD}"/>
                                            </p:graphicEl>
                                          </p:spTgt>
                                        </p:tgtEl>
                                        <p:attrNameLst>
                                          <p:attrName>style.visibility</p:attrName>
                                        </p:attrNameLst>
                                      </p:cBhvr>
                                      <p:to>
                                        <p:strVal val="visible"/>
                                      </p:to>
                                    </p:set>
                                    <p:anim calcmode="lin" valueType="num">
                                      <p:cBhvr additive="base">
                                        <p:cTn id="51" dur="500" fill="hold"/>
                                        <p:tgtEl>
                                          <p:spTgt spid="15">
                                            <p:graphicEl>
                                              <a:dgm id="{4B0C79D2-37E4-46E3-B9B7-92E12861B5DD}"/>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graphicEl>
                                              <a:dgm id="{4B0C79D2-37E4-46E3-B9B7-92E12861B5DD}"/>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graphicEl>
                                              <a:dgm id="{F67A3CA6-5E85-480F-8611-8ECF6F4C11F6}"/>
                                            </p:graphicEl>
                                          </p:spTgt>
                                        </p:tgtEl>
                                        <p:attrNameLst>
                                          <p:attrName>style.visibility</p:attrName>
                                        </p:attrNameLst>
                                      </p:cBhvr>
                                      <p:to>
                                        <p:strVal val="visible"/>
                                      </p:to>
                                    </p:set>
                                    <p:anim calcmode="lin" valueType="num">
                                      <p:cBhvr additive="base">
                                        <p:cTn id="55" dur="500" fill="hold"/>
                                        <p:tgtEl>
                                          <p:spTgt spid="15">
                                            <p:graphicEl>
                                              <a:dgm id="{F67A3CA6-5E85-480F-8611-8ECF6F4C11F6}"/>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graphicEl>
                                              <a:dgm id="{F67A3CA6-5E85-480F-8611-8ECF6F4C11F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Why use SQ3R?</a:t>
            </a:r>
          </a:p>
        </p:txBody>
      </p:sp>
      <p:sp>
        <p:nvSpPr>
          <p:cNvPr id="3" name="Content Placeholder 2"/>
          <p:cNvSpPr>
            <a:spLocks noGrp="1"/>
          </p:cNvSpPr>
          <p:nvPr>
            <p:ph idx="1"/>
          </p:nvPr>
        </p:nvSpPr>
        <p:spPr/>
        <p:txBody>
          <a:bodyPr/>
          <a:lstStyle/>
          <a:p>
            <a:r>
              <a:rPr lang="en-US" altLang="en-US" dirty="0" smtClean="0"/>
              <a:t>Maximizes your reading and saves time</a:t>
            </a:r>
          </a:p>
          <a:p>
            <a:r>
              <a:rPr lang="en-US" altLang="en-US" dirty="0" smtClean="0"/>
              <a:t>Helps you determine what you need to know</a:t>
            </a:r>
          </a:p>
          <a:p>
            <a:r>
              <a:rPr lang="en-US" altLang="en-US" dirty="0" smtClean="0"/>
              <a:t>Increases comprehension</a:t>
            </a:r>
          </a:p>
          <a:p>
            <a:r>
              <a:rPr lang="en-US" altLang="en-US" dirty="0" smtClean="0"/>
              <a:t>Helps with recall of material and test-preparation</a:t>
            </a:r>
          </a:p>
          <a:p>
            <a:endParaRPr lang="en-US" altLang="en-US" dirty="0" smtClean="0"/>
          </a:p>
        </p:txBody>
      </p:sp>
      <p:pic>
        <p:nvPicPr>
          <p:cNvPr id="8201" name="Picture 9" descr="C:\Users\dijackso\AppData\Local\Microsoft\Windows\Temporary Internet Files\Content.IE5\3B4PCAWF\MC900281970[1].wmf"/>
          <p:cNvPicPr>
            <a:picLocks noChangeAspect="1" noChangeArrowheads="1"/>
          </p:cNvPicPr>
          <p:nvPr/>
        </p:nvPicPr>
        <p:blipFill>
          <a:blip r:embed="rId2" cstate="print"/>
          <a:srcRect/>
          <a:stretch>
            <a:fillRect/>
          </a:stretch>
        </p:blipFill>
        <p:spPr bwMode="auto">
          <a:xfrm>
            <a:off x="5867400" y="4038600"/>
            <a:ext cx="2182813" cy="2068513"/>
          </a:xfrm>
          <a:prstGeom prst="rect">
            <a:avLst/>
          </a:prstGeom>
          <a:ln>
            <a:noFill/>
          </a:ln>
          <a:effectLst>
            <a:outerShdw blurRad="292100" dist="139700" dir="2700000" algn="tl" rotWithShape="0">
              <a:srgbClr val="333333">
                <a:alpha val="65000"/>
              </a:srgbClr>
            </a:outerShdw>
          </a:effectLst>
          <a:extLst/>
        </p:spPr>
      </p:pic>
      <p:pic>
        <p:nvPicPr>
          <p:cNvPr id="5"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2894"/>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altLang="en-US" u="sng" dirty="0" smtClean="0"/>
              <a:t>S</a:t>
            </a:r>
            <a:r>
              <a:rPr lang="en-US" altLang="en-US" dirty="0" smtClean="0"/>
              <a:t>urvey</a:t>
            </a:r>
          </a:p>
        </p:txBody>
      </p:sp>
      <p:sp>
        <p:nvSpPr>
          <p:cNvPr id="3" name="Content Placeholder 2"/>
          <p:cNvSpPr>
            <a:spLocks noGrp="1"/>
          </p:cNvSpPr>
          <p:nvPr>
            <p:ph sz="quarter" idx="1"/>
          </p:nvPr>
        </p:nvSpPr>
        <p:spPr/>
        <p:txBody>
          <a:bodyPr>
            <a:normAutofit/>
          </a:bodyPr>
          <a:lstStyle/>
          <a:p>
            <a:r>
              <a:rPr lang="en-US" altLang="en-US" dirty="0" smtClean="0"/>
              <a:t>Simply look over (“preview”) the chapter</a:t>
            </a:r>
          </a:p>
          <a:p>
            <a:pPr lvl="1"/>
            <a:r>
              <a:rPr lang="en-US" altLang="en-US" dirty="0" smtClean="0"/>
              <a:t>Chapter title, headings, and subheadings</a:t>
            </a:r>
          </a:p>
          <a:p>
            <a:pPr lvl="1"/>
            <a:r>
              <a:rPr lang="en-US" altLang="en-US" dirty="0" smtClean="0"/>
              <a:t>Illustrations and their captions</a:t>
            </a:r>
          </a:p>
          <a:p>
            <a:pPr lvl="1"/>
            <a:r>
              <a:rPr lang="en-US" altLang="en-US" dirty="0" smtClean="0"/>
              <a:t>Key terms and their definitions</a:t>
            </a:r>
          </a:p>
          <a:p>
            <a:pPr lvl="1"/>
            <a:r>
              <a:rPr lang="en-US" altLang="en-US" dirty="0" smtClean="0"/>
              <a:t>Review questions</a:t>
            </a:r>
          </a:p>
          <a:p>
            <a:pPr lvl="1"/>
            <a:endParaRPr lang="en-US" altLang="en-US" dirty="0" smtClean="0"/>
          </a:p>
          <a:p>
            <a:pPr lvl="1"/>
            <a:endParaRPr lang="en-US" altLang="en-US" dirty="0" smtClean="0"/>
          </a:p>
        </p:txBody>
      </p:sp>
      <p:sp>
        <p:nvSpPr>
          <p:cNvPr id="2" name="Content Placeholder 1"/>
          <p:cNvSpPr>
            <a:spLocks noGrp="1"/>
          </p:cNvSpPr>
          <p:nvPr>
            <p:ph sz="quarter" idx="2"/>
          </p:nvPr>
        </p:nvSpPr>
        <p:spPr/>
        <p:txBody>
          <a:bodyPr>
            <a:normAutofit/>
          </a:bodyPr>
          <a:lstStyle/>
          <a:p>
            <a:pPr lvl="1"/>
            <a:r>
              <a:rPr lang="en-US" altLang="en-US" dirty="0" smtClean="0"/>
              <a:t>Chapter objectives or goals</a:t>
            </a:r>
          </a:p>
          <a:p>
            <a:pPr lvl="1"/>
            <a:r>
              <a:rPr lang="en-US" altLang="en-US" dirty="0" smtClean="0"/>
              <a:t>Introduction</a:t>
            </a:r>
          </a:p>
          <a:p>
            <a:pPr lvl="1"/>
            <a:r>
              <a:rPr lang="en-US" altLang="en-US" dirty="0" smtClean="0"/>
              <a:t>Chapter summary</a:t>
            </a:r>
          </a:p>
        </p:txBody>
      </p:sp>
      <p:pic>
        <p:nvPicPr>
          <p:cNvPr id="8" name="Picture 11" descr="C:\Users\Diana\AppData\Local\Microsoft\Windows\Temporary Internet Files\Content.IE5\TRHP1L7Q\MC900016659[1].wmf"/>
          <p:cNvPicPr>
            <a:picLocks noChangeAspect="1" noChangeArrowheads="1"/>
          </p:cNvPicPr>
          <p:nvPr/>
        </p:nvPicPr>
        <p:blipFill>
          <a:blip r:embed="rId2" cstate="print"/>
          <a:srcRect/>
          <a:stretch>
            <a:fillRect/>
          </a:stretch>
        </p:blipFill>
        <p:spPr bwMode="auto">
          <a:xfrm>
            <a:off x="5715000" y="3962400"/>
            <a:ext cx="1924050" cy="1928813"/>
          </a:xfrm>
          <a:prstGeom prst="rect">
            <a:avLst/>
          </a:prstGeom>
          <a:ln>
            <a:noFill/>
          </a:ln>
          <a:effectLst>
            <a:outerShdw blurRad="292100" dist="139700" dir="2700000" algn="tl" rotWithShape="0">
              <a:srgbClr val="333333">
                <a:alpha val="65000"/>
              </a:srgbClr>
            </a:outerShdw>
          </a:effectLst>
        </p:spPr>
      </p:pic>
      <p:pic>
        <p:nvPicPr>
          <p:cNvPr id="6" name="Picture 3" descr="C:\Users\dijackso\AppData\Local\Microsoft\Windows\Temporary Internet Files\Content.IE5\G7Y52DWC\importa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434"/>
            <a:ext cx="184234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19094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 calcmode="lin" valueType="num">
                                      <p:cBhvr additive="base">
                                        <p:cTn id="4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 calcmode="lin" valueType="num">
                                      <p:cBhvr additive="base">
                                        <p:cTn id="4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1628</TotalTime>
  <Words>1797</Words>
  <Application>Microsoft Office PowerPoint</Application>
  <PresentationFormat>On-screen Show (4:3)</PresentationFormat>
  <Paragraphs>232</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Badge</vt:lpstr>
      <vt:lpstr>ACDV B80 UNIT #1</vt:lpstr>
      <vt:lpstr>Habits of Mind</vt:lpstr>
      <vt:lpstr>Habits of Mind</vt:lpstr>
      <vt:lpstr>Are you ready to take notes?</vt:lpstr>
      <vt:lpstr>Note-Taking Should be Active—not passive!</vt:lpstr>
      <vt:lpstr>SQ3R</vt:lpstr>
      <vt:lpstr>What is SQ3R?</vt:lpstr>
      <vt:lpstr>Why use SQ3R?</vt:lpstr>
      <vt:lpstr>Survey</vt:lpstr>
      <vt:lpstr>Question</vt:lpstr>
      <vt:lpstr>Read Actively</vt:lpstr>
      <vt:lpstr>Example of annotating</vt:lpstr>
      <vt:lpstr>Recite</vt:lpstr>
      <vt:lpstr>Review</vt:lpstr>
      <vt:lpstr>Review</vt:lpstr>
      <vt:lpstr>The Forgetting Curve</vt:lpstr>
      <vt:lpstr>Review Quiz</vt:lpstr>
      <vt:lpstr>LEARNING STYLES</vt:lpstr>
      <vt:lpstr>What are learning styles?</vt:lpstr>
      <vt:lpstr>V.A.R.K. Questionnaire</vt:lpstr>
      <vt:lpstr>Visual Learners</vt:lpstr>
      <vt:lpstr>Aural Learners</vt:lpstr>
      <vt:lpstr>Reading And Writing Learners</vt:lpstr>
      <vt:lpstr>Kinesthetic Learners</vt:lpstr>
      <vt:lpstr>PowerPoint Presentation</vt:lpstr>
      <vt:lpstr>Email Etiquette</vt:lpstr>
      <vt:lpstr>Email Communication</vt:lpstr>
      <vt:lpstr>1. Be brief and to the point</vt:lpstr>
      <vt:lpstr>2. Include an appropriate subject line.</vt:lpstr>
      <vt:lpstr>3. Include an appropriate greeting/closing</vt:lpstr>
      <vt:lpstr>4. Use standard English</vt:lpstr>
      <vt:lpstr>5. Keep it formal and professional</vt:lpstr>
      <vt:lpstr>Practice</vt:lpstr>
      <vt:lpstr>PowerPoint Presentation</vt:lpstr>
      <vt:lpstr>Plagiarism</vt:lpstr>
      <vt:lpstr>PLAGIARISM TRUE OR FALSE</vt:lpstr>
      <vt:lpstr>What is Plagiarism?</vt:lpstr>
      <vt:lpstr>Why Do Students Plagiarize?</vt:lpstr>
      <vt:lpstr>HOW IS IT POSSIBLE TO STEAL SOMEONE’s IDEAS?</vt:lpstr>
      <vt:lpstr>What are the Consequences at BC?</vt:lpstr>
      <vt:lpstr>How Can Plagiarism Be avoided?</vt:lpstr>
      <vt:lpstr>CORNELL NOTES</vt:lpstr>
      <vt:lpstr>The Basics (See PG. 11-12 HP.)</vt:lpstr>
      <vt:lpstr>Paragraph Structure</vt:lpstr>
      <vt:lpstr>PowerPoint Presentation</vt:lpstr>
      <vt:lpstr>What is the paragraph about?</vt:lpstr>
      <vt:lpstr>What support does the author give?</vt:lpstr>
      <vt:lpstr>Putting it all together</vt:lpstr>
    </vt:vector>
  </TitlesOfParts>
  <Company>Bakersfield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Administrator</cp:lastModifiedBy>
  <cp:revision>75</cp:revision>
  <dcterms:created xsi:type="dcterms:W3CDTF">2013-01-27T16:59:47Z</dcterms:created>
  <dcterms:modified xsi:type="dcterms:W3CDTF">2016-09-01T21:05:51Z</dcterms:modified>
</cp:coreProperties>
</file>