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15"/>
  </p:handoutMasterIdLst>
  <p:sldIdLst>
    <p:sldId id="256" r:id="rId2"/>
    <p:sldId id="260" r:id="rId3"/>
    <p:sldId id="261" r:id="rId4"/>
    <p:sldId id="264" r:id="rId5"/>
    <p:sldId id="265" r:id="rId6"/>
    <p:sldId id="266" r:id="rId7"/>
    <p:sldId id="276" r:id="rId8"/>
    <p:sldId id="267" r:id="rId9"/>
    <p:sldId id="275" r:id="rId10"/>
    <p:sldId id="268" r:id="rId11"/>
    <p:sldId id="269" r:id="rId12"/>
    <p:sldId id="274" r:id="rId13"/>
    <p:sldId id="257" r:id="rId1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6" d="100"/>
          <a:sy n="46" d="100"/>
        </p:scale>
        <p:origin x="-13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9E8A71A-FE15-45B5-9696-31BB425A9033}" type="datetimeFigureOut">
              <a:rPr lang="en-US" smtClean="0"/>
              <a:t>10/27/2009</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DC2D0737-DF18-4039-8FB4-8F5ED9EA6AB7}"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6809386-4E16-44BE-B6A3-9420B90EB748}" type="datetimeFigureOut">
              <a:rPr lang="en-US" smtClean="0"/>
              <a:pPr/>
              <a:t>10/27/2009</a:t>
            </a:fld>
            <a:endParaRPr lang="en-US"/>
          </a:p>
        </p:txBody>
      </p:sp>
      <p:sp>
        <p:nvSpPr>
          <p:cNvPr id="16" name="Slide Number Placeholder 15"/>
          <p:cNvSpPr>
            <a:spLocks noGrp="1"/>
          </p:cNvSpPr>
          <p:nvPr>
            <p:ph type="sldNum" sz="quarter" idx="11"/>
          </p:nvPr>
        </p:nvSpPr>
        <p:spPr/>
        <p:txBody>
          <a:bodyPr/>
          <a:lstStyle/>
          <a:p>
            <a:fld id="{5C5D61BF-FA94-490D-8A81-C99B67FDC4A3}"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809386-4E16-44BE-B6A3-9420B90EB748}" type="datetimeFigureOut">
              <a:rPr lang="en-US" smtClean="0"/>
              <a:pPr/>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D61BF-FA94-490D-8A81-C99B67FDC4A3}"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809386-4E16-44BE-B6A3-9420B90EB748}" type="datetimeFigureOut">
              <a:rPr lang="en-US" smtClean="0"/>
              <a:pPr/>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D61BF-FA94-490D-8A81-C99B67FDC4A3}"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6809386-4E16-44BE-B6A3-9420B90EB748}" type="datetimeFigureOut">
              <a:rPr lang="en-US" smtClean="0"/>
              <a:pPr/>
              <a:t>10/27/2009</a:t>
            </a:fld>
            <a:endParaRPr lang="en-US"/>
          </a:p>
        </p:txBody>
      </p:sp>
      <p:sp>
        <p:nvSpPr>
          <p:cNvPr id="15" name="Slide Number Placeholder 14"/>
          <p:cNvSpPr>
            <a:spLocks noGrp="1"/>
          </p:cNvSpPr>
          <p:nvPr>
            <p:ph type="sldNum" sz="quarter" idx="15"/>
          </p:nvPr>
        </p:nvSpPr>
        <p:spPr/>
        <p:txBody>
          <a:bodyPr/>
          <a:lstStyle>
            <a:lvl1pPr algn="ctr">
              <a:defRPr/>
            </a:lvl1pPr>
          </a:lstStyle>
          <a:p>
            <a:fld id="{5C5D61BF-FA94-490D-8A81-C99B67FDC4A3}"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809386-4E16-44BE-B6A3-9420B90EB748}" type="datetimeFigureOut">
              <a:rPr lang="en-US" smtClean="0"/>
              <a:pPr/>
              <a:t>10/27/2009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D61BF-FA94-490D-8A81-C99B67FDC4A3}"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6809386-4E16-44BE-B6A3-9420B90EB748}" type="datetimeFigureOut">
              <a:rPr lang="en-US" smtClean="0"/>
              <a:pPr/>
              <a:t>10/27/2009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D61BF-FA94-490D-8A81-C99B67FDC4A3}"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C5D61BF-FA94-490D-8A81-C99B67FDC4A3}"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06809386-4E16-44BE-B6A3-9420B90EB748}" type="datetimeFigureOut">
              <a:rPr lang="en-US" smtClean="0"/>
              <a:pPr/>
              <a:t>10/27/2009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809386-4E16-44BE-B6A3-9420B90EB748}" type="datetimeFigureOut">
              <a:rPr lang="en-US" smtClean="0"/>
              <a:pPr/>
              <a:t>10/27/2009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5D61BF-FA94-490D-8A81-C99B67FDC4A3}"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09386-4E16-44BE-B6A3-9420B90EB748}" type="datetimeFigureOut">
              <a:rPr lang="en-US" smtClean="0"/>
              <a:pPr/>
              <a:t>10/27/2009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5D61BF-FA94-490D-8A81-C99B67FDC4A3}"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6809386-4E16-44BE-B6A3-9420B90EB748}" type="datetimeFigureOut">
              <a:rPr lang="en-US" smtClean="0"/>
              <a:pPr/>
              <a:t>10/27/2009</a:t>
            </a:fld>
            <a:endParaRPr lang="en-US"/>
          </a:p>
        </p:txBody>
      </p:sp>
      <p:sp>
        <p:nvSpPr>
          <p:cNvPr id="9" name="Slide Number Placeholder 8"/>
          <p:cNvSpPr>
            <a:spLocks noGrp="1"/>
          </p:cNvSpPr>
          <p:nvPr>
            <p:ph type="sldNum" sz="quarter" idx="15"/>
          </p:nvPr>
        </p:nvSpPr>
        <p:spPr/>
        <p:txBody>
          <a:bodyPr/>
          <a:lstStyle/>
          <a:p>
            <a:fld id="{5C5D61BF-FA94-490D-8A81-C99B67FDC4A3}"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6809386-4E16-44BE-B6A3-9420B90EB748}" type="datetimeFigureOut">
              <a:rPr lang="en-US" smtClean="0"/>
              <a:pPr/>
              <a:t>10/27/2009</a:t>
            </a:fld>
            <a:endParaRPr lang="en-US"/>
          </a:p>
        </p:txBody>
      </p:sp>
      <p:sp>
        <p:nvSpPr>
          <p:cNvPr id="9" name="Slide Number Placeholder 8"/>
          <p:cNvSpPr>
            <a:spLocks noGrp="1"/>
          </p:cNvSpPr>
          <p:nvPr>
            <p:ph type="sldNum" sz="quarter" idx="11"/>
          </p:nvPr>
        </p:nvSpPr>
        <p:spPr/>
        <p:txBody>
          <a:bodyPr/>
          <a:lstStyle/>
          <a:p>
            <a:fld id="{5C5D61BF-FA94-490D-8A81-C99B67FDC4A3}"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6809386-4E16-44BE-B6A3-9420B90EB748}" type="datetimeFigureOut">
              <a:rPr lang="en-US" smtClean="0"/>
              <a:pPr/>
              <a:t>10/27/2009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C5D61BF-FA94-490D-8A81-C99B67FDC4A3}"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youtube.com/watch?v=wnjx6KETmi4" TargetMode="Externa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334000" y="4495800"/>
            <a:ext cx="3048000" cy="1143000"/>
          </a:xfrm>
        </p:spPr>
        <p:txBody>
          <a:bodyPr>
            <a:normAutofit fontScale="92500"/>
          </a:bodyPr>
          <a:lstStyle/>
          <a:p>
            <a:pPr algn="ctr">
              <a:buNone/>
            </a:pPr>
            <a:r>
              <a:rPr lang="en-US" sz="2800" dirty="0" smtClean="0">
                <a:latin typeface="Arial" pitchFamily="34" charset="0"/>
                <a:cs typeface="Arial" pitchFamily="34" charset="0"/>
              </a:rPr>
              <a:t>Diana </a:t>
            </a:r>
            <a:r>
              <a:rPr lang="en-US" sz="2800" dirty="0" smtClean="0">
                <a:latin typeface="Arial" pitchFamily="34" charset="0"/>
                <a:cs typeface="Arial" pitchFamily="34" charset="0"/>
              </a:rPr>
              <a:t>Jackson</a:t>
            </a:r>
          </a:p>
          <a:p>
            <a:pPr algn="ctr">
              <a:buNone/>
            </a:pPr>
            <a:r>
              <a:rPr lang="en-US" sz="2800" dirty="0" smtClean="0">
                <a:latin typeface="Arial" pitchFamily="34" charset="0"/>
                <a:cs typeface="Arial" pitchFamily="34" charset="0"/>
              </a:rPr>
              <a:t>Bakersfield College</a:t>
            </a:r>
            <a:endParaRPr lang="en-US" sz="2800" dirty="0" smtClean="0">
              <a:latin typeface="Arial" pitchFamily="34" charset="0"/>
              <a:cs typeface="Arial" pitchFamily="34" charset="0"/>
            </a:endParaRPr>
          </a:p>
        </p:txBody>
      </p:sp>
      <p:sp>
        <p:nvSpPr>
          <p:cNvPr id="4" name="Rectangle 3"/>
          <p:cNvSpPr/>
          <p:nvPr/>
        </p:nvSpPr>
        <p:spPr>
          <a:xfrm>
            <a:off x="4648200" y="1447800"/>
            <a:ext cx="3886200" cy="2585323"/>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Aristotle’s</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Modes of Persuasion</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6" name="Content Placeholder 5" descr="C:\Documents and Settings\Diana\Local Settings\Temporary Internet Files\Content.IE5\R6N771J4\MPj04331420000[1].jpg"/>
          <p:cNvPicPr>
            <a:picLocks noChangeAspect="1" noChangeArrowheads="1"/>
          </p:cNvPicPr>
          <p:nvPr/>
        </p:nvPicPr>
        <p:blipFill>
          <a:blip r:embed="rId2" cstate="print"/>
          <a:srcRect/>
          <a:stretch>
            <a:fillRect/>
          </a:stretch>
        </p:blipFill>
        <p:spPr bwMode="auto">
          <a:xfrm>
            <a:off x="685800" y="2286000"/>
            <a:ext cx="3811385" cy="2522913"/>
          </a:xfrm>
          <a:prstGeom prst="rect">
            <a:avLst/>
          </a:prstGeom>
          <a:ln>
            <a:noFill/>
          </a:ln>
          <a:effectLst>
            <a:outerShdw blurRad="292100" dist="139700" dir="2700000" algn="tl" rotWithShape="0">
              <a:srgbClr val="333333">
                <a:alpha val="65000"/>
              </a:srgbClr>
            </a:outerShdw>
          </a:effectLst>
        </p:spPr>
      </p:pic>
      <p:pic>
        <p:nvPicPr>
          <p:cNvPr id="5" name="Picture 3" descr="C:\Documents and Settings\Diana\Local Settings\Temporary Internet Files\Content.IE5\60KG8T7T\MCj04418480000[1].wmf"/>
          <p:cNvPicPr>
            <a:picLocks noChangeAspect="1" noChangeArrowheads="1"/>
          </p:cNvPicPr>
          <p:nvPr/>
        </p:nvPicPr>
        <p:blipFill>
          <a:blip r:embed="rId3"/>
          <a:srcRect/>
          <a:stretch>
            <a:fillRect/>
          </a:stretch>
        </p:blipFill>
        <p:spPr bwMode="auto">
          <a:xfrm>
            <a:off x="3124200" y="4114800"/>
            <a:ext cx="1831975" cy="177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Arial" pitchFamily="34" charset="0"/>
                <a:cs typeface="Arial" pitchFamily="34" charset="0"/>
              </a:rPr>
              <a:t>Review</a:t>
            </a:r>
            <a:endParaRPr lang="en-US" dirty="0">
              <a:latin typeface="Arial" pitchFamily="34" charset="0"/>
              <a:cs typeface="Arial" pitchFamily="34" charset="0"/>
            </a:endParaRPr>
          </a:p>
        </p:txBody>
      </p:sp>
      <p:pic>
        <p:nvPicPr>
          <p:cNvPr id="3075" name="Picture 3" descr="C:\Documents and Settings\Diana\Local Settings\Temporary Internet Files\Content.IE5\K3XV26B9\MPj04365080000[1].jpg"/>
          <p:cNvPicPr>
            <a:picLocks noChangeAspect="1" noChangeArrowheads="1"/>
          </p:cNvPicPr>
          <p:nvPr/>
        </p:nvPicPr>
        <p:blipFill>
          <a:blip r:embed="rId2"/>
          <a:srcRect/>
          <a:stretch>
            <a:fillRect/>
          </a:stretch>
        </p:blipFill>
        <p:spPr bwMode="auto">
          <a:xfrm>
            <a:off x="3200400" y="1066800"/>
            <a:ext cx="3038203" cy="4590092"/>
          </a:xfrm>
          <a:prstGeom prst="rect">
            <a:avLst/>
          </a:prstGeom>
          <a:ln>
            <a:noFill/>
          </a:ln>
          <a:effectLst>
            <a:outerShdw blurRad="292100" dist="139700" dir="2700000" algn="tl" rotWithShape="0">
              <a:srgbClr val="333333">
                <a:alpha val="65000"/>
              </a:srgbClr>
            </a:outerShdw>
          </a:effectLst>
        </p:spPr>
      </p:pic>
      <p:pic>
        <p:nvPicPr>
          <p:cNvPr id="3082" name="Picture 10" descr="C:\Documents and Settings\Diana\Local Settings\Temporary Internet Files\Content.IE5\0D6Z8DQ7\MCj04348580000[1].png"/>
          <p:cNvPicPr>
            <a:picLocks noChangeAspect="1" noChangeArrowheads="1"/>
          </p:cNvPicPr>
          <p:nvPr/>
        </p:nvPicPr>
        <p:blipFill>
          <a:blip r:embed="rId3"/>
          <a:srcRect/>
          <a:stretch>
            <a:fillRect/>
          </a:stretch>
        </p:blipFill>
        <p:spPr bwMode="auto">
          <a:xfrm>
            <a:off x="1371600" y="1524000"/>
            <a:ext cx="1524000" cy="1524000"/>
          </a:xfrm>
          <a:prstGeom prst="rect">
            <a:avLst/>
          </a:prstGeom>
          <a:noFill/>
        </p:spPr>
      </p:pic>
      <p:pic>
        <p:nvPicPr>
          <p:cNvPr id="3083" name="Picture 11" descr="C:\Documents and Settings\Diana\Local Settings\Temporary Internet Files\Content.IE5\7JY5TPLA\MCHM00350_0000[1].wmf"/>
          <p:cNvPicPr>
            <a:picLocks noChangeAspect="1" noChangeArrowheads="1"/>
          </p:cNvPicPr>
          <p:nvPr/>
        </p:nvPicPr>
        <p:blipFill>
          <a:blip r:embed="rId4"/>
          <a:srcRect/>
          <a:stretch>
            <a:fillRect/>
          </a:stretch>
        </p:blipFill>
        <p:spPr bwMode="auto">
          <a:xfrm>
            <a:off x="6553200" y="457200"/>
            <a:ext cx="1444082" cy="1648721"/>
          </a:xfrm>
          <a:prstGeom prst="rect">
            <a:avLst/>
          </a:prstGeom>
          <a:noFill/>
        </p:spPr>
      </p:pic>
      <p:pic>
        <p:nvPicPr>
          <p:cNvPr id="3084" name="Picture 12" descr="C:\Documents and Settings\Diana\Local Settings\Temporary Internet Files\Content.IE5\0D6Z8DQ7\MCj04247760000[1].wmf"/>
          <p:cNvPicPr>
            <a:picLocks noChangeAspect="1" noChangeArrowheads="1"/>
          </p:cNvPicPr>
          <p:nvPr/>
        </p:nvPicPr>
        <p:blipFill>
          <a:blip r:embed="rId5"/>
          <a:srcRect/>
          <a:stretch>
            <a:fillRect/>
          </a:stretch>
        </p:blipFill>
        <p:spPr bwMode="auto">
          <a:xfrm rot="16200000">
            <a:off x="5960165" y="2040835"/>
            <a:ext cx="957470" cy="1295400"/>
          </a:xfrm>
          <a:prstGeom prst="rect">
            <a:avLst/>
          </a:prstGeom>
          <a:noFill/>
        </p:spPr>
      </p:pic>
      <p:sp>
        <p:nvSpPr>
          <p:cNvPr id="17" name="TextBox 16"/>
          <p:cNvSpPr txBox="1"/>
          <p:nvPr/>
        </p:nvSpPr>
        <p:spPr>
          <a:xfrm>
            <a:off x="7162800" y="2438400"/>
            <a:ext cx="1371600" cy="523220"/>
          </a:xfrm>
          <a:prstGeom prst="rect">
            <a:avLst/>
          </a:prstGeom>
          <a:noFill/>
        </p:spPr>
        <p:txBody>
          <a:bodyPr wrap="square" rtlCol="0">
            <a:spAutoFit/>
          </a:bodyPr>
          <a:lstStyle/>
          <a:p>
            <a:r>
              <a:rPr lang="en-US" sz="2800" dirty="0" smtClean="0">
                <a:latin typeface="Arial" pitchFamily="34" charset="0"/>
                <a:cs typeface="Arial" pitchFamily="34" charset="0"/>
              </a:rPr>
              <a:t>Logos</a:t>
            </a:r>
            <a:endParaRPr lang="en-US" sz="2800" dirty="0">
              <a:latin typeface="Arial" pitchFamily="34" charset="0"/>
              <a:cs typeface="Arial" pitchFamily="34" charset="0"/>
            </a:endParaRPr>
          </a:p>
        </p:txBody>
      </p:sp>
      <p:pic>
        <p:nvPicPr>
          <p:cNvPr id="18" name="Picture 12" descr="C:\Documents and Settings\Diana\Local Settings\Temporary Internet Files\Content.IE5\0D6Z8DQ7\MCj04247760000[1].wmf"/>
          <p:cNvPicPr>
            <a:picLocks noChangeAspect="1" noChangeArrowheads="1"/>
          </p:cNvPicPr>
          <p:nvPr/>
        </p:nvPicPr>
        <p:blipFill>
          <a:blip r:embed="rId5"/>
          <a:srcRect/>
          <a:stretch>
            <a:fillRect/>
          </a:stretch>
        </p:blipFill>
        <p:spPr bwMode="auto">
          <a:xfrm rot="5400000">
            <a:off x="2683565" y="2726635"/>
            <a:ext cx="957470" cy="1295400"/>
          </a:xfrm>
          <a:prstGeom prst="rect">
            <a:avLst/>
          </a:prstGeom>
          <a:noFill/>
        </p:spPr>
      </p:pic>
      <p:sp>
        <p:nvSpPr>
          <p:cNvPr id="19" name="Rectangle 18"/>
          <p:cNvSpPr/>
          <p:nvPr/>
        </p:nvSpPr>
        <p:spPr>
          <a:xfrm>
            <a:off x="1066800" y="3124200"/>
            <a:ext cx="1303562" cy="523220"/>
          </a:xfrm>
          <a:prstGeom prst="rect">
            <a:avLst/>
          </a:prstGeom>
        </p:spPr>
        <p:txBody>
          <a:bodyPr wrap="none">
            <a:spAutoFit/>
          </a:bodyPr>
          <a:lstStyle/>
          <a:p>
            <a:r>
              <a:rPr lang="en-US" sz="2800" dirty="0" smtClean="0">
                <a:latin typeface="Arial" pitchFamily="34" charset="0"/>
                <a:cs typeface="Arial" pitchFamily="34" charset="0"/>
              </a:rPr>
              <a:t>Pathos</a:t>
            </a:r>
            <a:endParaRPr lang="en-US" sz="2800" dirty="0">
              <a:latin typeface="Arial" pitchFamily="34" charset="0"/>
              <a:cs typeface="Arial" pitchFamily="34" charset="0"/>
            </a:endParaRPr>
          </a:p>
        </p:txBody>
      </p:sp>
      <p:pic>
        <p:nvPicPr>
          <p:cNvPr id="3090" name="Picture 18" descr="C:\Documents and Settings\Diana\Local Settings\Temporary Internet Files\Content.IE5\C35BMARP\MCSO00629_0000[1].wmf"/>
          <p:cNvPicPr>
            <a:picLocks noChangeAspect="1" noChangeArrowheads="1"/>
          </p:cNvPicPr>
          <p:nvPr/>
        </p:nvPicPr>
        <p:blipFill>
          <a:blip r:embed="rId6"/>
          <a:srcRect/>
          <a:stretch>
            <a:fillRect/>
          </a:stretch>
        </p:blipFill>
        <p:spPr bwMode="auto">
          <a:xfrm>
            <a:off x="4648200" y="3429000"/>
            <a:ext cx="1338682" cy="1682496"/>
          </a:xfrm>
          <a:prstGeom prst="rect">
            <a:avLst/>
          </a:prstGeom>
          <a:noFill/>
        </p:spPr>
      </p:pic>
      <p:sp>
        <p:nvSpPr>
          <p:cNvPr id="26" name="TextBox 25"/>
          <p:cNvSpPr txBox="1"/>
          <p:nvPr/>
        </p:nvSpPr>
        <p:spPr>
          <a:xfrm>
            <a:off x="7162800" y="4191000"/>
            <a:ext cx="1371600" cy="523220"/>
          </a:xfrm>
          <a:prstGeom prst="rect">
            <a:avLst/>
          </a:prstGeom>
          <a:noFill/>
        </p:spPr>
        <p:txBody>
          <a:bodyPr wrap="square" rtlCol="0">
            <a:spAutoFit/>
          </a:bodyPr>
          <a:lstStyle/>
          <a:p>
            <a:r>
              <a:rPr lang="en-US" sz="2800" dirty="0" smtClean="0">
                <a:latin typeface="Arial" pitchFamily="34" charset="0"/>
                <a:cs typeface="Arial" pitchFamily="34" charset="0"/>
              </a:rPr>
              <a:t>Ethos</a:t>
            </a:r>
            <a:endParaRPr lang="en-US" sz="2800" dirty="0">
              <a:latin typeface="Arial" pitchFamily="34" charset="0"/>
              <a:cs typeface="Arial" pitchFamily="34" charset="0"/>
            </a:endParaRPr>
          </a:p>
        </p:txBody>
      </p:sp>
      <p:pic>
        <p:nvPicPr>
          <p:cNvPr id="27" name="Picture 12" descr="C:\Documents and Settings\Diana\Local Settings\Temporary Internet Files\Content.IE5\0D6Z8DQ7\MCj04247760000[1].wmf"/>
          <p:cNvPicPr>
            <a:picLocks noChangeAspect="1" noChangeArrowheads="1"/>
          </p:cNvPicPr>
          <p:nvPr/>
        </p:nvPicPr>
        <p:blipFill>
          <a:blip r:embed="rId5"/>
          <a:srcRect/>
          <a:stretch>
            <a:fillRect/>
          </a:stretch>
        </p:blipFill>
        <p:spPr bwMode="auto">
          <a:xfrm rot="16200000">
            <a:off x="5960165" y="3793435"/>
            <a:ext cx="957470" cy="1295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84"/>
                                        </p:tgtEl>
                                        <p:attrNameLst>
                                          <p:attrName>style.visibility</p:attrName>
                                        </p:attrNameLst>
                                      </p:cBhvr>
                                      <p:to>
                                        <p:strVal val="visible"/>
                                      </p:to>
                                    </p:set>
                                    <p:anim calcmode="lin" valueType="num">
                                      <p:cBhvr additive="base">
                                        <p:cTn id="11" dur="500" fill="hold"/>
                                        <p:tgtEl>
                                          <p:spTgt spid="3084"/>
                                        </p:tgtEl>
                                        <p:attrNameLst>
                                          <p:attrName>ppt_x</p:attrName>
                                        </p:attrNameLst>
                                      </p:cBhvr>
                                      <p:tavLst>
                                        <p:tav tm="0">
                                          <p:val>
                                            <p:strVal val="#ppt_x"/>
                                          </p:val>
                                        </p:tav>
                                        <p:tav tm="100000">
                                          <p:val>
                                            <p:strVal val="#ppt_x"/>
                                          </p:val>
                                        </p:tav>
                                      </p:tavLst>
                                    </p:anim>
                                    <p:anim calcmode="lin" valueType="num">
                                      <p:cBhvr additive="base">
                                        <p:cTn id="12" dur="500" fill="hold"/>
                                        <p:tgtEl>
                                          <p:spTgt spid="3084"/>
                                        </p:tgtEl>
                                        <p:attrNameLst>
                                          <p:attrName>ppt_y</p:attrName>
                                        </p:attrNameLst>
                                      </p:cBhvr>
                                      <p:tavLst>
                                        <p:tav tm="0">
                                          <p:val>
                                            <p:strVal val="1+#ppt_h/2"/>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30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30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i="1" smtClean="0">
                <a:latin typeface="Arial" pitchFamily="34" charset="0"/>
                <a:cs typeface="Arial" pitchFamily="34" charset="0"/>
              </a:rPr>
              <a:t>An </a:t>
            </a:r>
            <a:r>
              <a:rPr i="1" smtClean="0">
                <a:latin typeface="Arial" pitchFamily="34" charset="0"/>
                <a:cs typeface="Arial" pitchFamily="34" charset="0"/>
              </a:rPr>
              <a:t>Inconvenient Truth </a:t>
            </a:r>
            <a:r>
              <a:rPr smtClean="0">
                <a:latin typeface="Arial" pitchFamily="34" charset="0"/>
                <a:cs typeface="Arial" pitchFamily="34" charset="0"/>
              </a:rPr>
              <a:t>Trailer</a:t>
            </a:r>
            <a:endParaRPr lang="en-US" dirty="0">
              <a:latin typeface="Arial" pitchFamily="34" charset="0"/>
              <a:cs typeface="Arial" pitchFamily="34" charset="0"/>
            </a:endParaRPr>
          </a:p>
        </p:txBody>
      </p:sp>
      <p:sp>
        <p:nvSpPr>
          <p:cNvPr id="6" name="Content Placeholder 5"/>
          <p:cNvSpPr>
            <a:spLocks noGrp="1"/>
          </p:cNvSpPr>
          <p:nvPr>
            <p:ph sz="half" idx="1"/>
          </p:nvPr>
        </p:nvSpPr>
        <p:spPr/>
        <p:txBody>
          <a:bodyPr/>
          <a:lstStyle/>
          <a:p>
            <a:r>
              <a:rPr lang="en-US" dirty="0" smtClean="0">
                <a:latin typeface="Arial" pitchFamily="34" charset="0"/>
                <a:cs typeface="Arial" pitchFamily="34" charset="0"/>
                <a:hlinkClick r:id="rId2"/>
              </a:rPr>
              <a:t>http://www.youtube.com/watch?v=wnjx6KETmi4</a:t>
            </a:r>
            <a:endParaRPr lang="en-US" dirty="0" smtClean="0">
              <a:latin typeface="Arial" pitchFamily="34" charset="0"/>
              <a:cs typeface="Arial" pitchFamily="34" charset="0"/>
            </a:endParaRPr>
          </a:p>
          <a:p>
            <a:pPr>
              <a:buNone/>
            </a:pPr>
            <a:endParaRPr lang="en-US" dirty="0"/>
          </a:p>
        </p:txBody>
      </p:sp>
      <p:pic>
        <p:nvPicPr>
          <p:cNvPr id="12294" name="Picture 6" descr="http://kwlarsen.blogcadia.com/data/media/18/20070428-Inconvenient_Truth.jpg"/>
          <p:cNvPicPr>
            <a:picLocks noChangeAspect="1" noChangeArrowheads="1"/>
          </p:cNvPicPr>
          <p:nvPr/>
        </p:nvPicPr>
        <p:blipFill>
          <a:blip r:embed="rId3"/>
          <a:srcRect/>
          <a:stretch>
            <a:fillRect/>
          </a:stretch>
        </p:blipFill>
        <p:spPr bwMode="auto">
          <a:xfrm>
            <a:off x="4953000" y="1600200"/>
            <a:ext cx="3221208" cy="4419600"/>
          </a:xfrm>
          <a:prstGeom prst="rect">
            <a:avLst/>
          </a:prstGeom>
          <a:ln>
            <a:noFill/>
          </a:ln>
          <a:effectLst>
            <a:outerShdw blurRad="292100" dist="139700" dir="2700000" algn="tl" rotWithShape="0">
              <a:srgbClr val="333333">
                <a:alpha val="65000"/>
              </a:srgbClr>
            </a:outerShdw>
          </a:effectLst>
        </p:spPr>
      </p:pic>
      <p:pic>
        <p:nvPicPr>
          <p:cNvPr id="12296" name="Picture 8" descr="http://img2.timeinc.net/ew/dynamic/imgs/061120/14951__truth_l.jpg"/>
          <p:cNvPicPr>
            <a:picLocks noChangeAspect="1" noChangeArrowheads="1"/>
          </p:cNvPicPr>
          <p:nvPr/>
        </p:nvPicPr>
        <p:blipFill>
          <a:blip r:embed="rId4"/>
          <a:srcRect/>
          <a:stretch>
            <a:fillRect/>
          </a:stretch>
        </p:blipFill>
        <p:spPr bwMode="auto">
          <a:xfrm>
            <a:off x="990600" y="3048000"/>
            <a:ext cx="3048000" cy="22860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Arial" pitchFamily="34" charset="0"/>
                <a:cs typeface="Arial" pitchFamily="34" charset="0"/>
              </a:rPr>
              <a:t>R</a:t>
            </a:r>
            <a:r>
              <a:rPr lang="en-US" dirty="0" smtClean="0">
                <a:latin typeface="Arial" pitchFamily="34" charset="0"/>
                <a:cs typeface="Arial" pitchFamily="34" charset="0"/>
              </a:rPr>
              <a:t>e</a:t>
            </a:r>
            <a:r>
              <a:rPr smtClean="0">
                <a:latin typeface="Arial" pitchFamily="34" charset="0"/>
                <a:cs typeface="Arial" pitchFamily="34" charset="0"/>
              </a:rPr>
              <a:t>ferences</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457200" y="1524000"/>
            <a:ext cx="7848600" cy="4572000"/>
          </a:xfrm>
        </p:spPr>
        <p:txBody>
          <a:bodyPr/>
          <a:lstStyle/>
          <a:p>
            <a:r>
              <a:rPr lang="en-US" dirty="0" err="1" smtClean="0">
                <a:latin typeface="Arial" pitchFamily="34" charset="0"/>
                <a:cs typeface="Arial" pitchFamily="34" charset="0"/>
              </a:rPr>
              <a:t>Biello</a:t>
            </a:r>
            <a:r>
              <a:rPr lang="en-US" dirty="0" smtClean="0">
                <a:latin typeface="Arial" pitchFamily="34" charset="0"/>
                <a:cs typeface="Arial" pitchFamily="34" charset="0"/>
              </a:rPr>
              <a:t>, David. “Climate Change Begins at Home: Small Steps to Cut Greenhouse Emissions Can Lead to Big Results.” </a:t>
            </a:r>
            <a:r>
              <a:rPr lang="en-US" i="1" dirty="0" smtClean="0">
                <a:latin typeface="Arial" pitchFamily="34" charset="0"/>
                <a:cs typeface="Arial" pitchFamily="34" charset="0"/>
              </a:rPr>
              <a:t>Scientific American.</a:t>
            </a:r>
            <a:r>
              <a:rPr lang="en-US" dirty="0" smtClean="0">
                <a:latin typeface="Arial" pitchFamily="34" charset="0"/>
                <a:cs typeface="Arial" pitchFamily="34" charset="0"/>
              </a:rPr>
              <a:t> Scientific American. 2Oct. 2009. Web. 27 Oct. 2009.</a:t>
            </a:r>
          </a:p>
          <a:p>
            <a:r>
              <a:rPr lang="en-US" dirty="0" smtClean="0">
                <a:latin typeface="Arial" pitchFamily="34" charset="0"/>
                <a:cs typeface="Arial" pitchFamily="34" charset="0"/>
              </a:rPr>
              <a:t>“Carbon Capture and Storage.” </a:t>
            </a:r>
            <a:r>
              <a:rPr lang="en-US" i="1" dirty="0" smtClean="0">
                <a:latin typeface="Arial" pitchFamily="34" charset="0"/>
                <a:cs typeface="Arial" pitchFamily="34" charset="0"/>
              </a:rPr>
              <a:t>Exxon Mobil</a:t>
            </a:r>
            <a:r>
              <a:rPr lang="en-US" dirty="0" smtClean="0">
                <a:latin typeface="Arial" pitchFamily="34" charset="0"/>
                <a:cs typeface="Arial" pitchFamily="34" charset="0"/>
              </a:rPr>
              <a:t>. Exxon Mobil Corporation. 2009. Web. 27 Oct. 2009.</a:t>
            </a:r>
            <a:endParaRPr lang="en-US"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C:\Documents and Settings\Diana\Local Settings\Temporary Internet Files\Content.IE5\ZQQBBUH0\MPj04372740000[1].jpg"/>
          <p:cNvPicPr>
            <a:picLocks noChangeAspect="1" noChangeArrowheads="1"/>
          </p:cNvPicPr>
          <p:nvPr/>
        </p:nvPicPr>
        <p:blipFill>
          <a:blip r:embed="rId2" cstate="print"/>
          <a:srcRect/>
          <a:stretch>
            <a:fillRect/>
          </a:stretch>
        </p:blipFill>
        <p:spPr bwMode="auto">
          <a:xfrm>
            <a:off x="2514600" y="2133600"/>
            <a:ext cx="4058672" cy="3243072"/>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2286000" y="762000"/>
            <a:ext cx="4572000" cy="1200329"/>
          </a:xfrm>
          <a:prstGeom prst="rect">
            <a:avLst/>
          </a:prstGeom>
        </p:spPr>
        <p:txBody>
          <a:bodyPr>
            <a:spAutoFit/>
          </a:bodyPr>
          <a:lstStyle/>
          <a:p>
            <a:pPr algn="ctr"/>
            <a:r>
              <a:rPr lang="en-US"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The End</a:t>
            </a:r>
            <a:endParaRPr lang="en-US"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Diana\Local Settings\Temporary Internet Files\Content.IE5\0D6Z8DQ7\MCj03536110000[1].wmf"/>
          <p:cNvPicPr>
            <a:picLocks noChangeAspect="1" noChangeArrowheads="1"/>
          </p:cNvPicPr>
          <p:nvPr/>
        </p:nvPicPr>
        <p:blipFill>
          <a:blip r:embed="rId2"/>
          <a:srcRect/>
          <a:stretch>
            <a:fillRect/>
          </a:stretch>
        </p:blipFill>
        <p:spPr bwMode="auto">
          <a:xfrm>
            <a:off x="5257800" y="1676400"/>
            <a:ext cx="2323881" cy="3778789"/>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p:txBody>
          <a:bodyPr/>
          <a:lstStyle/>
          <a:p>
            <a:r>
              <a:rPr smtClean="0">
                <a:latin typeface="Arial" pitchFamily="34" charset="0"/>
                <a:cs typeface="Arial" pitchFamily="34" charset="0"/>
              </a:rPr>
              <a:t>Who was Aristotle?</a:t>
            </a:r>
            <a:endParaRPr lang="en-US" dirty="0">
              <a:latin typeface="Arial" pitchFamily="34" charset="0"/>
              <a:cs typeface="Arial" pitchFamily="34" charset="0"/>
            </a:endParaRPr>
          </a:p>
        </p:txBody>
      </p:sp>
      <p:sp>
        <p:nvSpPr>
          <p:cNvPr id="5" name="Content Placeholder 4"/>
          <p:cNvSpPr>
            <a:spLocks noGrp="1"/>
          </p:cNvSpPr>
          <p:nvPr>
            <p:ph sz="half" idx="1"/>
          </p:nvPr>
        </p:nvSpPr>
        <p:spPr>
          <a:xfrm>
            <a:off x="457200" y="1524000"/>
            <a:ext cx="3962400" cy="4800600"/>
          </a:xfrm>
        </p:spPr>
        <p:txBody>
          <a:bodyPr>
            <a:normAutofit/>
          </a:bodyPr>
          <a:lstStyle/>
          <a:p>
            <a:r>
              <a:rPr lang="en-US" sz="2800" dirty="0" smtClean="0">
                <a:latin typeface="Arial" pitchFamily="34" charset="0"/>
                <a:cs typeface="Arial" pitchFamily="34" charset="0"/>
              </a:rPr>
              <a:t>Greek philosopher and scientist</a:t>
            </a:r>
          </a:p>
          <a:p>
            <a:r>
              <a:rPr lang="en-US" sz="2800" dirty="0" smtClean="0">
                <a:latin typeface="Arial" pitchFamily="34" charset="0"/>
                <a:cs typeface="Arial" pitchFamily="34" charset="0"/>
              </a:rPr>
              <a:t>384-322 B.C.</a:t>
            </a:r>
          </a:p>
          <a:p>
            <a:r>
              <a:rPr lang="en-US" sz="2800" dirty="0" smtClean="0">
                <a:latin typeface="Arial" pitchFamily="34" charset="0"/>
                <a:cs typeface="Arial" pitchFamily="34" charset="0"/>
              </a:rPr>
              <a:t>Made notable contributions to reason and logic</a:t>
            </a:r>
          </a:p>
          <a:p>
            <a:r>
              <a:rPr lang="en-US" sz="2800" dirty="0" smtClean="0">
                <a:latin typeface="Arial" pitchFamily="34" charset="0"/>
                <a:cs typeface="Arial" pitchFamily="34" charset="0"/>
              </a:rPr>
              <a:t>Suggested that there are three modes of persuasion: </a:t>
            </a:r>
            <a:r>
              <a:rPr lang="en-US" sz="2800" dirty="0" smtClean="0">
                <a:solidFill>
                  <a:schemeClr val="tx2">
                    <a:lumMod val="90000"/>
                  </a:schemeClr>
                </a:solidFill>
                <a:latin typeface="Arial" pitchFamily="34" charset="0"/>
                <a:cs typeface="Arial" pitchFamily="34" charset="0"/>
              </a:rPr>
              <a:t>logos</a:t>
            </a:r>
            <a:r>
              <a:rPr lang="en-US" sz="2800" dirty="0" smtClean="0">
                <a:solidFill>
                  <a:schemeClr val="tx2">
                    <a:lumMod val="90000"/>
                  </a:schemeClr>
                </a:solidFill>
                <a:latin typeface="Arial" pitchFamily="34" charset="0"/>
                <a:cs typeface="Arial" pitchFamily="34" charset="0"/>
              </a:rPr>
              <a:t>, </a:t>
            </a:r>
            <a:r>
              <a:rPr lang="en-US" sz="2800" dirty="0" smtClean="0">
                <a:solidFill>
                  <a:schemeClr val="tx2">
                    <a:lumMod val="90000"/>
                  </a:schemeClr>
                </a:solidFill>
                <a:latin typeface="Arial" pitchFamily="34" charset="0"/>
                <a:cs typeface="Arial" pitchFamily="34" charset="0"/>
              </a:rPr>
              <a:t>ethos, </a:t>
            </a:r>
            <a:r>
              <a:rPr lang="en-US" sz="2800" dirty="0" smtClean="0">
                <a:solidFill>
                  <a:schemeClr val="tx2">
                    <a:lumMod val="90000"/>
                  </a:schemeClr>
                </a:solidFill>
                <a:latin typeface="Arial" pitchFamily="34" charset="0"/>
                <a:cs typeface="Arial" pitchFamily="34" charset="0"/>
              </a:rPr>
              <a:t>and pathos</a:t>
            </a: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mtClean="0">
                <a:latin typeface="Arial" pitchFamily="34" charset="0"/>
                <a:cs typeface="Arial" pitchFamily="34" charset="0"/>
              </a:rPr>
              <a:t>What is logos?</a:t>
            </a:r>
            <a:endParaRPr lang="en-US" dirty="0">
              <a:latin typeface="Arial" pitchFamily="34" charset="0"/>
              <a:cs typeface="Arial" pitchFamily="34" charset="0"/>
            </a:endParaRPr>
          </a:p>
        </p:txBody>
      </p:sp>
      <p:sp>
        <p:nvSpPr>
          <p:cNvPr id="4" name="Content Placeholder 3"/>
          <p:cNvSpPr>
            <a:spLocks noGrp="1"/>
          </p:cNvSpPr>
          <p:nvPr>
            <p:ph sz="half" idx="2"/>
          </p:nvPr>
        </p:nvSpPr>
        <p:spPr>
          <a:xfrm>
            <a:off x="4648200" y="1295400"/>
            <a:ext cx="4059936" cy="4343400"/>
          </a:xfrm>
        </p:spPr>
        <p:txBody>
          <a:bodyPr>
            <a:normAutofit lnSpcReduction="10000"/>
          </a:bodyPr>
          <a:lstStyle/>
          <a:p>
            <a:r>
              <a:rPr lang="en-US" sz="2800" dirty="0" smtClean="0">
                <a:latin typeface="Arial" pitchFamily="34" charset="0"/>
                <a:cs typeface="Arial" pitchFamily="34" charset="0"/>
              </a:rPr>
              <a:t>Logical </a:t>
            </a:r>
            <a:r>
              <a:rPr lang="en-US" sz="2800" dirty="0" smtClean="0">
                <a:latin typeface="Arial" pitchFamily="34" charset="0"/>
                <a:cs typeface="Arial" pitchFamily="34" charset="0"/>
              </a:rPr>
              <a:t>appeal</a:t>
            </a:r>
          </a:p>
          <a:p>
            <a:r>
              <a:rPr lang="en-US" sz="2800" dirty="0" smtClean="0">
                <a:latin typeface="Arial" pitchFamily="34" charset="0"/>
                <a:cs typeface="Arial" pitchFamily="34" charset="0"/>
              </a:rPr>
              <a:t>Relies heavily on facts, figures, </a:t>
            </a:r>
            <a:r>
              <a:rPr lang="en-US" sz="2800" dirty="0" smtClean="0">
                <a:latin typeface="Arial" pitchFamily="34" charset="0"/>
                <a:cs typeface="Arial" pitchFamily="34" charset="0"/>
              </a:rPr>
              <a:t>statistics, definitions </a:t>
            </a:r>
            <a:r>
              <a:rPr lang="en-US" sz="2800" dirty="0" smtClean="0">
                <a:latin typeface="Arial" pitchFamily="34" charset="0"/>
                <a:cs typeface="Arial" pitchFamily="34" charset="0"/>
              </a:rPr>
              <a:t>and academic or theoretical language</a:t>
            </a:r>
          </a:p>
          <a:p>
            <a:r>
              <a:rPr lang="en-US" sz="2800" dirty="0" smtClean="0">
                <a:latin typeface="Arial" pitchFamily="34" charset="0"/>
                <a:cs typeface="Arial" pitchFamily="34" charset="0"/>
              </a:rPr>
              <a:t>Especially effective in persuading a </a:t>
            </a:r>
            <a:r>
              <a:rPr lang="en-US" sz="2800" dirty="0" smtClean="0">
                <a:latin typeface="Arial" pitchFamily="34" charset="0"/>
                <a:cs typeface="Arial" pitchFamily="34" charset="0"/>
              </a:rPr>
              <a:t>highly educated or skeptical </a:t>
            </a:r>
            <a:r>
              <a:rPr lang="en-US" sz="2800" dirty="0" smtClean="0">
                <a:latin typeface="Arial" pitchFamily="34" charset="0"/>
                <a:cs typeface="Arial" pitchFamily="34" charset="0"/>
              </a:rPr>
              <a:t>audience</a:t>
            </a:r>
          </a:p>
        </p:txBody>
      </p:sp>
      <p:pic>
        <p:nvPicPr>
          <p:cNvPr id="2062" name="Picture 14" descr="C:\Documents and Settings\Diana\Local Settings\Temporary Internet Files\Content.IE5\R6N771J4\MPj04373280000[1].jpg"/>
          <p:cNvPicPr>
            <a:picLocks noChangeAspect="1" noChangeArrowheads="1"/>
          </p:cNvPicPr>
          <p:nvPr/>
        </p:nvPicPr>
        <p:blipFill>
          <a:blip r:embed="rId2" cstate="print"/>
          <a:srcRect/>
          <a:stretch>
            <a:fillRect/>
          </a:stretch>
        </p:blipFill>
        <p:spPr bwMode="auto">
          <a:xfrm>
            <a:off x="1143000" y="2057400"/>
            <a:ext cx="2643594" cy="3965390"/>
          </a:xfrm>
          <a:prstGeom prst="rect">
            <a:avLst/>
          </a:prstGeom>
          <a:ln>
            <a:noFill/>
          </a:ln>
          <a:effectLst>
            <a:outerShdw blurRad="292100" dist="139700" dir="2700000" algn="tl" rotWithShape="0">
              <a:srgbClr val="333333">
                <a:alpha val="65000"/>
              </a:srgbClr>
            </a:outerShdw>
          </a:effectLst>
        </p:spPr>
      </p:pic>
      <p:pic>
        <p:nvPicPr>
          <p:cNvPr id="2064" name="Picture 16" descr="C:\Documents and Settings\Diana\Local Settings\Temporary Internet Files\Content.IE5\ZQQBBUH0\MCj04418500000[1].wmf"/>
          <p:cNvPicPr>
            <a:picLocks noChangeAspect="1" noChangeArrowheads="1"/>
          </p:cNvPicPr>
          <p:nvPr/>
        </p:nvPicPr>
        <p:blipFill>
          <a:blip r:embed="rId3"/>
          <a:srcRect/>
          <a:stretch>
            <a:fillRect/>
          </a:stretch>
        </p:blipFill>
        <p:spPr bwMode="auto">
          <a:xfrm>
            <a:off x="2667000" y="1447800"/>
            <a:ext cx="1797050" cy="1651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latin typeface="Arial" pitchFamily="34" charset="0"/>
                <a:cs typeface="Arial" pitchFamily="34" charset="0"/>
              </a:rPr>
              <a:t>An Example of Logos</a:t>
            </a:r>
            <a:endParaRPr lang="en-US" dirty="0">
              <a:latin typeface="Arial" pitchFamily="34" charset="0"/>
              <a:cs typeface="Arial" pitchFamily="34" charset="0"/>
            </a:endParaRPr>
          </a:p>
        </p:txBody>
      </p:sp>
      <p:sp>
        <p:nvSpPr>
          <p:cNvPr id="6" name="Content Placeholder 5"/>
          <p:cNvSpPr>
            <a:spLocks noGrp="1"/>
          </p:cNvSpPr>
          <p:nvPr>
            <p:ph sz="half" idx="1"/>
          </p:nvPr>
        </p:nvSpPr>
        <p:spPr>
          <a:xfrm>
            <a:off x="609600" y="1524000"/>
            <a:ext cx="3907536" cy="4572000"/>
          </a:xfrm>
        </p:spPr>
        <p:txBody>
          <a:bodyPr>
            <a:normAutofit fontScale="92500"/>
          </a:bodyPr>
          <a:lstStyle/>
          <a:p>
            <a:pPr marL="0" indent="0">
              <a:buNone/>
            </a:pPr>
            <a:r>
              <a:rPr lang="en-US" dirty="0" smtClean="0">
                <a:latin typeface="Arial" pitchFamily="34" charset="0"/>
                <a:cs typeface="Arial" pitchFamily="34" charset="0"/>
              </a:rPr>
              <a:t>American homes and their energy consumption account for nearly 40 percent of U.S. emissions, 626 million metric tons of carbon in 2005 alone. But 33 simple actions—ranging from improving the insulation to carpooling—could cut </a:t>
            </a:r>
            <a:r>
              <a:rPr lang="en-US" dirty="0" smtClean="0">
                <a:latin typeface="Arial" pitchFamily="34" charset="0"/>
                <a:cs typeface="Arial" pitchFamily="34" charset="0"/>
              </a:rPr>
              <a:t>those annual carbon emissions</a:t>
            </a:r>
            <a:r>
              <a:rPr lang="en-US" dirty="0" smtClean="0">
                <a:latin typeface="Arial" pitchFamily="34" charset="0"/>
                <a:cs typeface="Arial" pitchFamily="34" charset="0"/>
              </a:rPr>
              <a:t> </a:t>
            </a:r>
            <a:r>
              <a:rPr lang="en-US" dirty="0" smtClean="0">
                <a:latin typeface="Arial" pitchFamily="34" charset="0"/>
                <a:cs typeface="Arial" pitchFamily="34" charset="0"/>
              </a:rPr>
              <a:t>by </a:t>
            </a:r>
            <a:r>
              <a:rPr lang="en-US" dirty="0" smtClean="0">
                <a:latin typeface="Arial" pitchFamily="34" charset="0"/>
                <a:cs typeface="Arial" pitchFamily="34" charset="0"/>
              </a:rPr>
              <a:t>123 million metric tons. </a:t>
            </a:r>
            <a:endParaRPr lang="en-US" dirty="0">
              <a:latin typeface="Arial" pitchFamily="34" charset="0"/>
              <a:cs typeface="Arial" pitchFamily="34" charset="0"/>
            </a:endParaRPr>
          </a:p>
        </p:txBody>
      </p:sp>
      <p:pic>
        <p:nvPicPr>
          <p:cNvPr id="14" name="Picture 13" descr="C:\Documents and Settings\Diana\Local Settings\Temporary Internet Files\Content.IE5\7JY5TPLA\MPj04373560000[1].jpg"/>
          <p:cNvPicPr>
            <a:picLocks noChangeAspect="1" noChangeArrowheads="1"/>
          </p:cNvPicPr>
          <p:nvPr/>
        </p:nvPicPr>
        <p:blipFill>
          <a:blip r:embed="rId2" cstate="print"/>
          <a:srcRect/>
          <a:stretch>
            <a:fillRect/>
          </a:stretch>
        </p:blipFill>
        <p:spPr bwMode="auto">
          <a:xfrm>
            <a:off x="4648200" y="2286000"/>
            <a:ext cx="3790154" cy="293827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Arial" pitchFamily="34" charset="0"/>
                <a:cs typeface="Arial" pitchFamily="34" charset="0"/>
              </a:rPr>
              <a:t>What is ethos?</a:t>
            </a:r>
            <a:endParaRPr lang="en-US" dirty="0">
              <a:latin typeface="Arial" pitchFamily="34" charset="0"/>
              <a:cs typeface="Arial" pitchFamily="34" charset="0"/>
            </a:endParaRPr>
          </a:p>
        </p:txBody>
      </p:sp>
      <p:sp>
        <p:nvSpPr>
          <p:cNvPr id="4" name="Content Placeholder 3"/>
          <p:cNvSpPr>
            <a:spLocks noGrp="1"/>
          </p:cNvSpPr>
          <p:nvPr>
            <p:ph sz="half" idx="2"/>
          </p:nvPr>
        </p:nvSpPr>
        <p:spPr>
          <a:xfrm>
            <a:off x="4648200" y="1295400"/>
            <a:ext cx="4059936" cy="4572000"/>
          </a:xfrm>
        </p:spPr>
        <p:txBody>
          <a:bodyPr>
            <a:normAutofit fontScale="92500" lnSpcReduction="10000"/>
          </a:bodyPr>
          <a:lstStyle/>
          <a:p>
            <a:r>
              <a:rPr lang="en-US" sz="2800" dirty="0" smtClean="0">
                <a:latin typeface="Arial" pitchFamily="34" charset="0"/>
                <a:cs typeface="Arial" pitchFamily="34" charset="0"/>
              </a:rPr>
              <a:t>Appeal </a:t>
            </a:r>
            <a:r>
              <a:rPr lang="en-US" sz="2800" dirty="0" smtClean="0">
                <a:latin typeface="Arial" pitchFamily="34" charset="0"/>
                <a:cs typeface="Arial" pitchFamily="34" charset="0"/>
              </a:rPr>
              <a:t>to authority</a:t>
            </a:r>
          </a:p>
          <a:p>
            <a:r>
              <a:rPr lang="en-US" sz="2800" dirty="0" smtClean="0">
                <a:latin typeface="Arial" pitchFamily="34" charset="0"/>
                <a:cs typeface="Arial" pitchFamily="34" charset="0"/>
              </a:rPr>
              <a:t>Speaker asserts his or her </a:t>
            </a:r>
            <a:r>
              <a:rPr lang="en-US" sz="2800" dirty="0" smtClean="0">
                <a:latin typeface="Arial" pitchFamily="34" charset="0"/>
                <a:cs typeface="Arial" pitchFamily="34" charset="0"/>
              </a:rPr>
              <a:t>competence or expertise on </a:t>
            </a:r>
            <a:r>
              <a:rPr lang="en-US" sz="2800" dirty="0" smtClean="0">
                <a:latin typeface="Arial" pitchFamily="34" charset="0"/>
                <a:cs typeface="Arial" pitchFamily="34" charset="0"/>
              </a:rPr>
              <a:t>the subject</a:t>
            </a:r>
          </a:p>
          <a:p>
            <a:r>
              <a:rPr lang="en-US" sz="2800" dirty="0" smtClean="0">
                <a:latin typeface="Arial" pitchFamily="34" charset="0"/>
                <a:cs typeface="Arial" pitchFamily="34" charset="0"/>
              </a:rPr>
              <a:t>Speaker relies on his or her character, </a:t>
            </a:r>
            <a:r>
              <a:rPr lang="en-US" sz="2800" dirty="0" smtClean="0">
                <a:latin typeface="Arial" pitchFamily="34" charset="0"/>
                <a:cs typeface="Arial" pitchFamily="34" charset="0"/>
              </a:rPr>
              <a:t>credentials, reliability </a:t>
            </a:r>
            <a:r>
              <a:rPr lang="en-US" sz="2800" dirty="0" smtClean="0">
                <a:latin typeface="Arial" pitchFamily="34" charset="0"/>
                <a:cs typeface="Arial" pitchFamily="34" charset="0"/>
              </a:rPr>
              <a:t>or reputation</a:t>
            </a:r>
          </a:p>
          <a:p>
            <a:r>
              <a:rPr lang="en-US" sz="2800" dirty="0" smtClean="0">
                <a:latin typeface="Arial" pitchFamily="34" charset="0"/>
                <a:cs typeface="Arial" pitchFamily="34" charset="0"/>
              </a:rPr>
              <a:t>Requires appropriate vocabulary and tone, as well as correct grammar</a:t>
            </a:r>
          </a:p>
        </p:txBody>
      </p:sp>
      <p:pic>
        <p:nvPicPr>
          <p:cNvPr id="7" name="Picture 7" descr="C:\Documents and Settings\Diana\Local Settings\Temporary Internet Files\Content.IE5\60KG8T7T\MPj04421960000[1].jpg"/>
          <p:cNvPicPr>
            <a:picLocks noGrp="1" noChangeAspect="1" noChangeArrowheads="1"/>
          </p:cNvPicPr>
          <p:nvPr>
            <p:ph sz="half" idx="1"/>
          </p:nvPr>
        </p:nvPicPr>
        <p:blipFill>
          <a:blip r:embed="rId2"/>
          <a:srcRect/>
          <a:stretch>
            <a:fillRect/>
          </a:stretch>
        </p:blipFill>
        <p:spPr bwMode="auto">
          <a:xfrm>
            <a:off x="685800" y="2514600"/>
            <a:ext cx="3744118" cy="249607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Arial" pitchFamily="34" charset="0"/>
                <a:cs typeface="Arial" pitchFamily="34" charset="0"/>
              </a:rPr>
              <a:t>An Example of Ethos</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609600" y="1524000"/>
            <a:ext cx="4343400" cy="4800600"/>
          </a:xfrm>
        </p:spPr>
        <p:txBody>
          <a:bodyPr>
            <a:normAutofit/>
          </a:bodyPr>
          <a:lstStyle/>
          <a:p>
            <a:pPr marL="0" indent="0">
              <a:buNone/>
            </a:pPr>
            <a:r>
              <a:rPr lang="en-US" dirty="0" smtClean="0">
                <a:latin typeface="Arial" pitchFamily="34" charset="0"/>
                <a:cs typeface="Arial" pitchFamily="34" charset="0"/>
              </a:rPr>
              <a:t>ExxonMobil is a leader in the development and use of component technologies essential for carbon capture and storage (CCS), which we have focused on in our oil and gas operations for many years.</a:t>
            </a:r>
            <a:endParaRPr lang="en-US" dirty="0" smtClean="0">
              <a:latin typeface="Arial" pitchFamily="34" charset="0"/>
              <a:cs typeface="Arial" pitchFamily="34" charset="0"/>
            </a:endParaRPr>
          </a:p>
        </p:txBody>
      </p:sp>
      <p:pic>
        <p:nvPicPr>
          <p:cNvPr id="14340" name="Picture 4" descr="C:\Documents and Settings\Diana\Local Settings\Temporary Internet Files\Content.IE5\60KG8T7T\MPj04371820000[1].jpg"/>
          <p:cNvPicPr>
            <a:picLocks noChangeAspect="1" noChangeArrowheads="1"/>
          </p:cNvPicPr>
          <p:nvPr/>
        </p:nvPicPr>
        <p:blipFill>
          <a:blip r:embed="rId2" cstate="print"/>
          <a:srcRect/>
          <a:stretch>
            <a:fillRect/>
          </a:stretch>
        </p:blipFill>
        <p:spPr bwMode="auto">
          <a:xfrm>
            <a:off x="5410200" y="1600200"/>
            <a:ext cx="2870781" cy="4343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Arial" pitchFamily="34" charset="0"/>
                <a:cs typeface="Arial" pitchFamily="34" charset="0"/>
              </a:rPr>
              <a:t>An Example of Ethos</a:t>
            </a:r>
            <a:endParaRPr lang="en-US" dirty="0">
              <a:latin typeface="Arial" pitchFamily="34" charset="0"/>
              <a:cs typeface="Arial" pitchFamily="34" charset="0"/>
            </a:endParaRPr>
          </a:p>
        </p:txBody>
      </p:sp>
      <p:pic>
        <p:nvPicPr>
          <p:cNvPr id="5" name="Picture 2"/>
          <p:cNvPicPr>
            <a:picLocks noChangeAspect="1" noChangeArrowheads="1"/>
          </p:cNvPicPr>
          <p:nvPr/>
        </p:nvPicPr>
        <p:blipFill>
          <a:blip r:embed="rId2"/>
          <a:srcRect/>
          <a:stretch>
            <a:fillRect/>
          </a:stretch>
        </p:blipFill>
        <p:spPr bwMode="auto">
          <a:xfrm>
            <a:off x="2667000" y="1524000"/>
            <a:ext cx="3657600" cy="480245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Arial" pitchFamily="34" charset="0"/>
                <a:cs typeface="Arial" pitchFamily="34" charset="0"/>
              </a:rPr>
              <a:t>What is pathos?</a:t>
            </a:r>
            <a:endParaRPr lang="en-US" dirty="0">
              <a:latin typeface="Arial" pitchFamily="34" charset="0"/>
              <a:cs typeface="Arial" pitchFamily="34" charset="0"/>
            </a:endParaRPr>
          </a:p>
        </p:txBody>
      </p:sp>
      <p:sp>
        <p:nvSpPr>
          <p:cNvPr id="4" name="Content Placeholder 3"/>
          <p:cNvSpPr>
            <a:spLocks noGrp="1"/>
          </p:cNvSpPr>
          <p:nvPr>
            <p:ph sz="half" idx="2"/>
          </p:nvPr>
        </p:nvSpPr>
        <p:spPr/>
        <p:txBody>
          <a:bodyPr>
            <a:normAutofit lnSpcReduction="10000"/>
          </a:bodyPr>
          <a:lstStyle/>
          <a:p>
            <a:r>
              <a:rPr lang="en-US" sz="2800" dirty="0" smtClean="0">
                <a:latin typeface="Arial" pitchFamily="34" charset="0"/>
                <a:cs typeface="Arial" pitchFamily="34" charset="0"/>
              </a:rPr>
              <a:t>Emotional </a:t>
            </a:r>
            <a:r>
              <a:rPr lang="en-US" sz="2800" dirty="0" smtClean="0">
                <a:latin typeface="Arial" pitchFamily="34" charset="0"/>
                <a:cs typeface="Arial" pitchFamily="34" charset="0"/>
              </a:rPr>
              <a:t>appeal</a:t>
            </a:r>
          </a:p>
          <a:p>
            <a:r>
              <a:rPr lang="en-US" sz="2800" dirty="0" smtClean="0">
                <a:latin typeface="Arial" pitchFamily="34" charset="0"/>
                <a:cs typeface="Arial" pitchFamily="34" charset="0"/>
              </a:rPr>
              <a:t>Attempts to evoke an emotional response from the audience</a:t>
            </a:r>
          </a:p>
          <a:p>
            <a:r>
              <a:rPr lang="en-US" sz="2800" dirty="0" smtClean="0">
                <a:latin typeface="Arial" pitchFamily="34" charset="0"/>
                <a:cs typeface="Arial" pitchFamily="34" charset="0"/>
              </a:rPr>
              <a:t>May appeal to the audience’s sense of justice or morality</a:t>
            </a:r>
          </a:p>
          <a:p>
            <a:r>
              <a:rPr lang="en-US" sz="2800" dirty="0" smtClean="0">
                <a:latin typeface="Arial" pitchFamily="34" charset="0"/>
                <a:cs typeface="Arial" pitchFamily="34" charset="0"/>
              </a:rPr>
              <a:t>Relies on figurative language, vivid description or emotional narrative</a:t>
            </a:r>
          </a:p>
          <a:p>
            <a:endParaRPr lang="en-US" sz="2800" dirty="0">
              <a:latin typeface="Arial" pitchFamily="34" charset="0"/>
              <a:cs typeface="Arial" pitchFamily="34" charset="0"/>
            </a:endParaRPr>
          </a:p>
        </p:txBody>
      </p:sp>
      <p:pic>
        <p:nvPicPr>
          <p:cNvPr id="7" name="Picture 2" descr="C:\Documents and Settings\Diana\Local Settings\Temporary Internet Files\Content.IE5\7JY5TPLA\MPj04372310000[1].jpg"/>
          <p:cNvPicPr>
            <a:picLocks noGrp="1" noChangeAspect="1" noChangeArrowheads="1"/>
          </p:cNvPicPr>
          <p:nvPr>
            <p:ph sz="half" idx="1"/>
          </p:nvPr>
        </p:nvPicPr>
        <p:blipFill>
          <a:blip r:embed="rId2" cstate="print"/>
          <a:srcRect/>
          <a:stretch>
            <a:fillRect/>
          </a:stretch>
        </p:blipFill>
        <p:spPr bwMode="auto">
          <a:xfrm>
            <a:off x="838200" y="1752600"/>
            <a:ext cx="3255264" cy="4267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latin typeface="Arial" pitchFamily="34" charset="0"/>
                <a:cs typeface="Arial" pitchFamily="34" charset="0"/>
              </a:rPr>
              <a:t>An Example of Pathos </a:t>
            </a:r>
            <a:endParaRPr lang="en-US" dirty="0">
              <a:latin typeface="Arial" pitchFamily="34" charset="0"/>
              <a:cs typeface="Arial" pitchFamily="34" charset="0"/>
            </a:endParaRPr>
          </a:p>
        </p:txBody>
      </p:sp>
      <p:pic>
        <p:nvPicPr>
          <p:cNvPr id="6" name="Picture 2"/>
          <p:cNvPicPr>
            <a:picLocks noChangeAspect="1" noChangeArrowheads="1"/>
          </p:cNvPicPr>
          <p:nvPr/>
        </p:nvPicPr>
        <p:blipFill>
          <a:blip r:embed="rId2"/>
          <a:srcRect/>
          <a:stretch>
            <a:fillRect/>
          </a:stretch>
        </p:blipFill>
        <p:spPr bwMode="auto">
          <a:xfrm>
            <a:off x="838200" y="1600200"/>
            <a:ext cx="3598718" cy="4505712"/>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3"/>
          <a:srcRect/>
          <a:stretch>
            <a:fillRect/>
          </a:stretch>
        </p:blipFill>
        <p:spPr bwMode="auto">
          <a:xfrm>
            <a:off x="5105400" y="1600200"/>
            <a:ext cx="3257699" cy="4495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490</TotalTime>
  <Words>320</Words>
  <Application>Microsoft Office PowerPoint</Application>
  <PresentationFormat>On-screen Show (4:3)</PresentationFormat>
  <Paragraphs>41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Paper</vt:lpstr>
      <vt:lpstr>Slide 1</vt:lpstr>
      <vt:lpstr>Who was Aristotle?</vt:lpstr>
      <vt:lpstr>What is logos?</vt:lpstr>
      <vt:lpstr>An Example of Logos</vt:lpstr>
      <vt:lpstr>What is ethos?</vt:lpstr>
      <vt:lpstr>An Example of Ethos</vt:lpstr>
      <vt:lpstr>An Example of Ethos</vt:lpstr>
      <vt:lpstr>What is pathos?</vt:lpstr>
      <vt:lpstr>An Example of Pathos </vt:lpstr>
      <vt:lpstr>Review</vt:lpstr>
      <vt:lpstr>An Inconvenient Truth Trailer</vt:lpstr>
      <vt:lpstr>References</vt:lpstr>
      <vt:lpstr>Slide 13</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Diana Jackson</dc:creator>
  <cp:lastModifiedBy> </cp:lastModifiedBy>
  <cp:revision>67</cp:revision>
  <dcterms:created xsi:type="dcterms:W3CDTF">2008-03-19T05:52:40Z</dcterms:created>
  <dcterms:modified xsi:type="dcterms:W3CDTF">2009-10-28T02:47:05Z</dcterms:modified>
</cp:coreProperties>
</file>